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notesSlides/notesSlide18.xml" ContentType="application/vnd.openxmlformats-officedocument.presentationml.notesSlide+xml"/>
  <Override PartName="/ppt/tags/tag31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2" r:id="rId11"/>
    <p:sldMasterId id="2147483684" r:id="rId12"/>
    <p:sldMasterId id="2147483686" r:id="rId13"/>
    <p:sldMasterId id="2147483688" r:id="rId14"/>
    <p:sldMasterId id="2147483690" r:id="rId15"/>
    <p:sldMasterId id="2147483692" r:id="rId16"/>
    <p:sldMasterId id="2147483694" r:id="rId17"/>
    <p:sldMasterId id="2147483696" r:id="rId18"/>
    <p:sldMasterId id="2147483698" r:id="rId19"/>
  </p:sldMasterIdLst>
  <p:notesMasterIdLst>
    <p:notesMasterId r:id="rId39"/>
  </p:notesMasterIdLst>
  <p:sldIdLst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2F0EC-9260-4C21-A5E7-C46030BCC46E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44047-0655-4276-9AA7-AAD23784C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2C9C41-2EA5-4CF1-8D51-28675C4F8BD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B6B226-CE9C-492F-BB67-C0A08915E7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56A52F-23CC-4A84-BC2F-EB9059686BC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4731E2-6978-4586-8B22-0B4A3A8F56E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29C038-B4E7-4511-ABA2-84CA5606B93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06FEFB-0020-4D16-90DB-1C6A6074EE6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965555-C377-4D8B-A333-027AD9B660A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9CDCDD-B94F-47BC-99AD-E2949406846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B89C2-D469-4107-989B-AF4D6D20779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E9712B-DE32-462A-84D6-B299578527B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E9712B-DE32-462A-84D6-B299578527B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9FDE92-1E10-4F48-A7E0-24FA10A2575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22F2C-6351-49DD-93EA-8EF5DB9B37E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E1270D-6AEF-4372-ADAD-D07ADCEA2BF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344BBC-DE75-4220-9DFE-0A44569A12C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08B42A-59F2-4739-9911-EFD90D737A9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2217-2AB2-431D-9D32-ABF8D0B9CBB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DC7A44-67F2-4F7B-BF0D-61EBF557D82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929C10-09B5-499E-9E3F-D01FAD489B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E070-E39C-458B-895A-DFBF771F3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E070-E39C-458B-895A-DFBF771F3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9F5B-07DC-4A49-8D4D-E422D174BF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29CC-2433-4CC4-9B36-8BD00E16D2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9149B-3F9B-4E95-96A5-8F58C2D70A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jpeg"/><Relationship Id="rId5" Type="http://schemas.openxmlformats.org/officeDocument/2006/relationships/hyperlink" Target="http://www.hrmorning.com/wp-content/uploads/sexual-harassment.jpg" TargetMode="Externa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Sexual Harassment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Every Student Needs To Know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STATE LAW</a:t>
            </a:r>
            <a:br>
              <a:rPr lang="en-US" sz="3800" b="1" smtClean="0"/>
            </a:br>
            <a:endParaRPr lang="en-US" sz="38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California law defines sexual harassment as the following: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000" b="1" u="sng" smtClean="0"/>
              <a:t>VISUAL HARASSMENT</a:t>
            </a:r>
            <a:r>
              <a:rPr lang="en-US" sz="2000" b="1" smtClean="0"/>
              <a:t> - derogatory posters, cartoons, or drawings; unwanted love letters or notes</a:t>
            </a:r>
            <a:endParaRPr lang="en-US" sz="2000" b="1" u="sng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000" b="1" u="sng" smtClean="0"/>
              <a:t>VERBAL HARASSMENT</a:t>
            </a:r>
            <a:r>
              <a:rPr lang="en-US" sz="2000" b="1" smtClean="0"/>
              <a:t> - derogatory comments or slurs, suggestive or insulting sounds, comments about anatomy or clothes</a:t>
            </a:r>
            <a:endParaRPr lang="en-US" sz="2000" b="1" u="sng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000" b="1" u="sng" smtClean="0"/>
              <a:t>PHYSICAL HARASSMENT</a:t>
            </a:r>
            <a:r>
              <a:rPr lang="en-US" sz="2000" b="1" smtClean="0"/>
              <a:t> - assault, impeding or blocking movement, or any physical interference with normal work or movement, when directed at an individual</a:t>
            </a:r>
            <a:endParaRPr lang="en-US" sz="2000" b="1" u="sng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000" b="1" u="sng" smtClean="0"/>
              <a:t>SEXUAL FAVORS </a:t>
            </a:r>
            <a:r>
              <a:rPr lang="en-US" sz="2000" b="1" smtClean="0"/>
              <a:t>- unwanted sexual advances which make an employment benefit contingent upon an exchange of sexual favors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Sexual Harassment:</a:t>
            </a:r>
            <a:br>
              <a:rPr lang="en-US" sz="3800" b="1" smtClean="0"/>
            </a:br>
            <a:r>
              <a:rPr lang="en-US" sz="3800" b="1" smtClean="0"/>
              <a:t>Quid Pro Quo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Quid Pro Quo occurs when submission to, or refusal to submit to, sexual conduct is used to make employment decisions.</a:t>
            </a:r>
          </a:p>
          <a:p>
            <a:pPr eaLnBrk="1" hangingPunct="1"/>
            <a:r>
              <a:rPr lang="en-US" smtClean="0"/>
              <a:t>Any conduct by a </a:t>
            </a:r>
            <a:r>
              <a:rPr lang="en-US" u="sng" smtClean="0"/>
              <a:t>manager</a:t>
            </a:r>
            <a:r>
              <a:rPr lang="en-US" smtClean="0"/>
              <a:t> that reasonably causes a subordinate employee to feel pressure to enter into a sexual or romantic relationship as a condition of employment can be quid pro quo harassment 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Examples:</a:t>
            </a:r>
            <a:br>
              <a:rPr lang="en-US" sz="3800" smtClean="0"/>
            </a:br>
            <a:r>
              <a:rPr lang="en-US" sz="3800" smtClean="0"/>
              <a:t> </a:t>
            </a:r>
            <a:r>
              <a:rPr lang="en-US" sz="3800" b="1" smtClean="0"/>
              <a:t>Quid Pro Quo</a:t>
            </a:r>
            <a:r>
              <a:rPr lang="en-US" sz="3800" smtClean="0"/>
              <a:t> 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Telling an applicant that you will hire her only if she's willing to "make your life sweet, on and off the job"</a:t>
            </a:r>
          </a:p>
          <a:p>
            <a:pPr eaLnBrk="1" hangingPunct="1"/>
            <a:r>
              <a:rPr lang="en-US" smtClean="0"/>
              <a:t>Promising a subordinate better work assignments and higher evaluations if they will have a romantic relationship with you</a:t>
            </a:r>
          </a:p>
          <a:p>
            <a:pPr eaLnBrk="1" hangingPunct="1"/>
            <a:r>
              <a:rPr lang="en-US" smtClean="0"/>
              <a:t>Downgrading an employee's performance evaluation because they won't become sexually involved with you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800" b="1" smtClean="0"/>
              <a:t>Sexual Harassement:</a:t>
            </a:r>
            <a:r>
              <a:rPr lang="fr-FR" sz="3800" b="1" i="1" smtClean="0"/>
              <a:t/>
            </a:r>
            <a:br>
              <a:rPr lang="fr-FR" sz="3800" b="1" i="1" smtClean="0"/>
            </a:br>
            <a:r>
              <a:rPr lang="fr-FR" sz="3800" b="1" i="1" smtClean="0"/>
              <a:t>Hostile Environnent</a:t>
            </a:r>
            <a:endParaRPr lang="en-US" sz="3800" b="1" i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hostile environment arises from inattentive management allowing a pattern of sexual conduct in the workplace so severe that it creates an intimidating, hostile or offensive work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Hostile environment can exist even </a:t>
            </a:r>
            <a:r>
              <a:rPr lang="en-US" sz="2400" i="1" smtClean="0"/>
              <a:t>if there are no </a:t>
            </a:r>
            <a:r>
              <a:rPr lang="en-US" sz="2400" smtClean="0"/>
              <a:t>sexual advances or romantic overtures.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Display of pornography or sexually suggestive images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Sexual banter between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Leering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Sexual jokes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Unwanted touching of a sexual nature</a:t>
            </a:r>
          </a:p>
        </p:txBody>
      </p:sp>
      <p:pic>
        <p:nvPicPr>
          <p:cNvPr id="4" name="Picture 3" descr="spank on bottom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477000" y="4114800"/>
            <a:ext cx="2343048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Conduct must be severe and pervasive.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Trivial or merely annoying conduct will not sufficiently alter and an employee’s working conditions.  Hypersensitive employees will not automatically be entitled to relief.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A pattern of offensive conduct generally required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Generally, a single incident or isolated incidents of sexual conduct will not be sufficient to show environmental harassment. However, if the conduct is severe (e.g. unwanted sexual touching), even a single incident can be sufficient to cause liability.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Evaluated from the view of a "reasonable woman or man"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The victim's perspective, not stereotypes of acceptable behavior, will be used. The historic atmosphere of the workplace will not excuse offensive behavior. For example, harassment is prohibited in a warehouse work area to the same extent it is prohibited in an office environment.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Not necessary for the victim to suffer psychological injury.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A claim of hostile environment harassment can arise even if conduct is not sufficiently severe to cause psychological stress. The conduct need only be offensive to a reasonable person.</a:t>
            </a:r>
          </a:p>
        </p:txBody>
      </p:sp>
      <p:pic>
        <p:nvPicPr>
          <p:cNvPr id="22532" name="Picture 4" descr="C:\Documents and Settings\pstephan\Local Settings\Temporary Internet Files\Content.IE5\898VK3PJ\MP900448468[1]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95800"/>
            <a:ext cx="25003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Any sexual conduct in the workplace can cause a problem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Even if sexual conduct is not sufficiently outrageous to create a legally valid harassment claim, it can create serious employee relations problems and make an invalid claim more difficult to defend.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How to Determine Whether an</a:t>
            </a:r>
            <a:br>
              <a:rPr lang="en-US" sz="3800" b="1" smtClean="0"/>
            </a:br>
            <a:r>
              <a:rPr lang="en-US" sz="3800" b="1" smtClean="0"/>
              <a:t>Environment is Sexually Hostile</a:t>
            </a:r>
            <a:r>
              <a:rPr lang="en-US" sz="38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Any sexual conduct in the workplace can cause a problem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Even if sexual conduct is not sufficiently outrageous to create a legally valid harassment claim, it can create serious employee relations problems and make an invalid claim more difficult to defend.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858000" cy="1600200"/>
          </a:xfrm>
        </p:spPr>
        <p:txBody>
          <a:bodyPr/>
          <a:lstStyle/>
          <a:p>
            <a:r>
              <a:rPr lang="en-US" smtClean="0"/>
              <a:t>What Is Sexual Harassment?</a:t>
            </a:r>
          </a:p>
        </p:txBody>
      </p:sp>
      <p:pic>
        <p:nvPicPr>
          <p:cNvPr id="7171" name="Picture 2" descr="SexHar3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990600"/>
            <a:ext cx="31242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Sexual Harassment?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Sexual harassment means bothering someone in a sexual way.</a:t>
            </a:r>
          </a:p>
          <a:p>
            <a:pPr eaLnBrk="1" hangingPunct="1"/>
            <a:r>
              <a:rPr lang="en-US" sz="2400" smtClean="0"/>
              <a:t>Sexual harassment is behavior that is not only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unwelcome, but in most cases repeated.</a:t>
            </a:r>
          </a:p>
          <a:p>
            <a:pPr eaLnBrk="1" hangingPunct="1"/>
            <a:r>
              <a:rPr lang="en-US" sz="2400" smtClean="0"/>
              <a:t>Sexual harassment is defined from the victim's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point of view, not the harasser's.</a:t>
            </a:r>
          </a:p>
          <a:p>
            <a:pPr eaLnBrk="1" hangingPunct="1"/>
            <a:r>
              <a:rPr lang="en-US" sz="2400" smtClean="0"/>
              <a:t>The goal of sexual harassment is not sexual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pleasure, but gaining power over another.</a:t>
            </a:r>
          </a:p>
          <a:p>
            <a:pPr eaLnBrk="1" hangingPunct="1"/>
            <a:r>
              <a:rPr lang="en-US" sz="2400" smtClean="0"/>
              <a:t>Sexual harassment is against the law.</a:t>
            </a:r>
          </a:p>
        </p:txBody>
      </p:sp>
      <p:pic>
        <p:nvPicPr>
          <p:cNvPr id="8196" name="Picture 5" descr="http://wguide.uchicago.edu/ch10_image02heybaby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5410200"/>
            <a:ext cx="27543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Has To Tolerate Sexual Harassment?</a:t>
            </a:r>
          </a:p>
        </p:txBody>
      </p:sp>
      <p:pic>
        <p:nvPicPr>
          <p:cNvPr id="31334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990600" y="1752600"/>
            <a:ext cx="3952875" cy="3781425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>
            <a:bevelT/>
            <a:extrusionClr>
              <a:schemeClr val="tx1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5257800" y="3048000"/>
            <a:ext cx="342914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rgbClr val="FF0000">
                        <a:satMod val="155000"/>
                      </a:srgbClr>
                    </a:gs>
                    <a:gs pos="100000">
                      <a:srgbClr val="FF00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 ONE!!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Law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Illegal sexual harassment falls into four categories:</a:t>
            </a:r>
            <a:endParaRPr lang="en-US" b="1" smtClean="0"/>
          </a:p>
          <a:p>
            <a:pPr lvl="1" eaLnBrk="1" hangingPunct="1"/>
            <a:r>
              <a:rPr lang="en-US" b="1" smtClean="0"/>
              <a:t>A.QUID PRO QUO</a:t>
            </a:r>
          </a:p>
          <a:p>
            <a:pPr lvl="1" eaLnBrk="1" hangingPunct="1"/>
            <a:r>
              <a:rPr lang="en-US" b="1" smtClean="0"/>
              <a:t>B.HOSTILE ENVIRONMENT</a:t>
            </a:r>
          </a:p>
          <a:p>
            <a:pPr lvl="1" eaLnBrk="1" hangingPunct="1"/>
            <a:r>
              <a:rPr lang="en-US" b="1" smtClean="0"/>
              <a:t>C.SEXUAL FAVORITISM</a:t>
            </a:r>
          </a:p>
          <a:p>
            <a:pPr lvl="1" eaLnBrk="1" hangingPunct="1"/>
            <a:r>
              <a:rPr lang="en-US" b="1" smtClean="0"/>
              <a:t>D.HARASSMENT BY NON-EMPLOYEES</a:t>
            </a: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u="sng" smtClean="0"/>
              <a:t>Quid Pro Quo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A person suggests something will be given in return for sexual favors </a:t>
            </a:r>
          </a:p>
        </p:txBody>
      </p:sp>
      <p:pic>
        <p:nvPicPr>
          <p:cNvPr id="5" name="Picture 4" descr="SexHar3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334000" y="3352800"/>
            <a:ext cx="3271838" cy="24288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u="sng" smtClean="0"/>
              <a:t>Hostile Environment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Repeated unwelcome sexual conduct (jokes, posters, statements, behavior) has the effect of "poisoning" the employee's work environment </a:t>
            </a:r>
          </a:p>
        </p:txBody>
      </p:sp>
      <p:pic>
        <p:nvPicPr>
          <p:cNvPr id="5" name="Picture 4" descr="Sex Har Women to Man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572000" y="3505200"/>
            <a:ext cx="3804987" cy="251460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u="sng" smtClean="0"/>
              <a:t>Sexual Favoritism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A supervisor rewards only those employees who submit to sexual demands </a:t>
            </a:r>
          </a:p>
        </p:txBody>
      </p:sp>
      <p:pic>
        <p:nvPicPr>
          <p:cNvPr id="13316" name="Picture 7" descr="http://referencepros.com/attachments/Image/flirting_harassment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733800"/>
            <a:ext cx="2847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u="sng" smtClean="0"/>
              <a:t>Harassment by Non-employees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There is harassment by people outside the company, over whose actions the employer has control or could have control</a:t>
            </a:r>
            <a:br>
              <a:rPr lang="en-US" smtClean="0"/>
            </a:br>
            <a:endParaRPr lang="en-US" smtClean="0"/>
          </a:p>
        </p:txBody>
      </p:sp>
      <p:pic>
        <p:nvPicPr>
          <p:cNvPr id="14340" name="Picture 5" descr="http://www.hrmorning.com/wp-content/uploads/sexual-harassment.jpg">
            <a:hlinkClick r:id="rId5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429000"/>
            <a:ext cx="3429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LMS_COMPLETION_TITLE" val="Part 1 Sexual Harassment 2012"/>
  <p:tag name="LMS_COMPLETION_ID" val="Part_1_Sexual_Harassment_2012"/>
  <p:tag name="LMS_COMPLETION_VERSION" val="1.0"/>
  <p:tag name="LMS_COMPLETION_DURATION" val="1:00:00"/>
  <p:tag name="LMS_COMPLETION_SCO_TITLE" val="Part 1 Sexual Harassment 2012"/>
  <p:tag name="LMS_COMPLETION_SCO_ID" val="Part_1_Sexual_Harassment_2012"/>
  <p:tag name="LMS_COMPLETION_EDITION" val="0"/>
  <p:tag name="LMS_COMPLETION_THRESHOLD" val="19"/>
  <p:tag name="LMS_COMPLETION_METHOD" val="VIEW"/>
  <p:tag name="PUBLISH_TITLE" val="Part 1 Sexual Harassment 2012"/>
  <p:tag name="ARTICULATE_PUBLISH_PATH" val="C:\Documents and Settings\pstephan\My Documents\Sexual Harassment"/>
  <p:tag name="ARTICULATE_LOGO" val="(None selected)"/>
  <p:tag name="ARTICULATE_PRESENTER" val="(None selected)"/>
  <p:tag name="ARTICULATE_PRESENTER_GUID" val="9869030842"/>
  <p:tag name="ARTICULATE_LMS" val="0"/>
  <p:tag name="ARTICULATE_TEMPLATE" val="Models of Online Instruction"/>
  <p:tag name="ARTICULATE_TEMPLATE_GUID" val="b457efeb-99ed-4bde-bbd8-761383aab722"/>
  <p:tag name="LMS_PUBLISH" val="Yes"/>
  <p:tag name="PRESENTER_PREVIEW_MODE" val="0"/>
  <p:tag name="PRESENTER_PREVIEW_START" val="1"/>
  <p:tag name="LMS_PROTOCOL_METHOD" val="SCORM"/>
  <p:tag name="LMS_PROTOCOL_VERSION" val="1.2"/>
  <p:tag name="LAUNCHINNEWWINDOW" val="0"/>
  <p:tag name="LASTPUBLISHED" val="C:\Documents and Settings\pstephan\My Documents\Sexual Harassment\Part 1 Sexual Harassment 201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f439e02-6020-4665-89d8-2bdf94fa8ba2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36e106c-5a03-4ca4-ba76-5a1d09a990a2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d4dd177b-5f2d-4e7a-ae1d-edca6103c80b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55b9e56-0388-43aa-913d-95fa905d423f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stephan\LOCALS~1\Temp\articulate\presenter\imgtemp\lvlnhrud_files\slide0001_image001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b25d95d-682b-4b30-b987-5fc542b9f1a9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stephan\LOCALS~1\Temp\articulate\presenter\imgtemp\abl5SBfh_files\slide0001_image001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aeeb1dc7-329a-4eb5-8df1-774a1796e9e6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0e00bce-5462-40dd-91ac-95b1686b4227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6a9f929-0220-42d6-b236-42fc84266699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55cc989-d54f-4954-8f13-bb7bfabeecb1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3f5f339-a1b8-4873-8f13-9c75da87e616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295f8f7-31b6-47b0-afc2-225e5a8f6c4a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5503b9c-f4d9-4426-ae32-d633af974d53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f099156-0563-4e9f-af0b-f380df21c94f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stephan\LOCALS~1\Temp\articulate\presenter\imgtemp\4oBkdEs0_file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25b1b54-f982-4590-ae69-60790155f4a7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  <p:tag name="ARTICULATE_VIEW_MODE" val="1"/>
  <p:tag name="ARTICULATE_LOCK_SLIDE" val="0"/>
  <p:tag name="ARTICULATE_SLIDE_GUID" val="225b1b54-f982-4590-ae69-607901550276"/>
  <p:tag name="ARTICULATE_SLIDE_NAV" val="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dda5f08-a156-4373-be9b-8da975c02e0e"/>
  <p:tag name="ELAPSEDTIME" val="11.1"/>
  <p:tag name="ANNOTATION_TYPE_1" val="2"/>
  <p:tag name="ANNOTATION_START_1" val="7.0"/>
  <p:tag name="ANNOTATION_END_1" val="7.0"/>
  <p:tag name="ANNOTATION_TOP_1" val="-40.3"/>
  <p:tag name="ANNOTATION_LEFT_1" val="-40.4"/>
  <p:tag name="ANNOTATION_WIDTH_1" val="656.8"/>
  <p:tag name="ANNOTATION_HEIGHT_1" val="512.6"/>
  <p:tag name="ANNOTATION_ANIMATION_1" val="4"/>
  <p:tag name="ANNOTATION_ROTATION_1" val="0"/>
  <p:tag name="ANNOTATION_SUB_TYPE_1" val="11"/>
  <p:tag name="ANNOTATION_LOOP_COUNT_1" val="1"/>
  <p:tag name="ANNOTATION_BOX_RADIUS_1" val="0"/>
  <p:tag name="ANNOTATION_SCALE_1" val="0"/>
  <p:tag name="ANNOTATION_BORDER_ALPHA_1" val="100"/>
  <p:tag name="ANNOTATION_BORDER_COLOR_1" val="16777215"/>
  <p:tag name="ANNOTATION_FILL_COLOR_1" val="855309"/>
  <p:tag name="ANNOTATION_FILL_ALPHA_1" val="50"/>
  <p:tag name="ANNOTATION_BORDER_WIDTH_1" val="2"/>
  <p:tag name="ANNOTATION_TYPE_2" val="2"/>
  <p:tag name="ANNOTATION_START_2" val="7.0"/>
  <p:tag name="ANNOTATION_TOP_2" val="251.5"/>
  <p:tag name="ANNOTATION_LEFT_2" val="99.4"/>
  <p:tag name="ANNOTATION_WIDTH_2" val="406.4"/>
  <p:tag name="ANNOTATION_HEIGHT_2" val="95.1"/>
  <p:tag name="ANNOTATION_ANIMATION_2" val="4"/>
  <p:tag name="ANNOTATION_ROTATION_2" val="0"/>
  <p:tag name="ANNOTATION_SUB_TYPE_2" val="11"/>
  <p:tag name="ANNOTATION_LOOP_COUNT_2" val="1"/>
  <p:tag name="ANNOTATION_BOX_RADIUS_2" val="5"/>
  <p:tag name="ANNOTATION_SCALE_2" val="0"/>
  <p:tag name="ANNOTATION_BORDER_ALPHA_2" val="100"/>
  <p:tag name="ANNOTATION_BORDER_COLOR_2" val="16777215"/>
  <p:tag name="ANNOTATION_FILL_COLOR_2" val="855309"/>
  <p:tag name="ANNOTATION_FILL_ALPHA_2" val="50"/>
  <p:tag name="ANNOTATION_BORDER_WIDTH_2" val="2"/>
  <p:tag name="ANNOTATION_COUNT" val="2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a4412ec-b398-43c7-b5ce-4474670dd181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stephan\LOCALS~1\Temp\articulate\presenter\imgtemp\cGaCHGkW_files\slide0001_image001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"/>
  <p:tag name="ARTICULATE_SLIDE_GUID" val="9caefbc3-d835-4673-b354-5d7a9ea677dd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stephan\LOCALS~1\Temp\articulate\presenter\imgtemp\howc4BeI_files\slide0001_image001.j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f807b86-28a6-4b1f-8cea-679f539cb1cb"/>
  <p:tag name="ARTICULATE_SLIDE_PAUSE" val="1"/>
  <p:tag name="ARTICULATE_NAV_LEVEL" val="1"/>
  <p:tag name="ARTICULATE_PLAYLIST_ID" val="-1"/>
  <p:tag name="ARTICULATE_VIEW_MODE" val="1"/>
  <p:tag name="ARTICULATE_LOCK_SLIDE" val="0"/>
  <p:tag name="ARTICULATE_SLIDE_NAV" val="4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9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109250" dir="3267739" algn="ctr" rotWithShape="0">
            <a:srgbClr val="333333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783</Words>
  <Application>Microsoft Office PowerPoint</Application>
  <PresentationFormat>On-screen Show (4:3)</PresentationFormat>
  <Paragraphs>87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19</vt:i4>
      </vt:variant>
    </vt:vector>
  </HeadingPairs>
  <TitlesOfParts>
    <vt:vector size="38" baseType="lpstr">
      <vt:lpstr>Layers</vt:lpstr>
      <vt:lpstr>1_Layers</vt:lpstr>
      <vt:lpstr>2_Layers</vt:lpstr>
      <vt:lpstr>3_Layers</vt:lpstr>
      <vt:lpstr>4_Layers</vt:lpstr>
      <vt:lpstr>5_Layers</vt:lpstr>
      <vt:lpstr>6_Layers</vt:lpstr>
      <vt:lpstr>7_Layers</vt:lpstr>
      <vt:lpstr>8_Layers</vt:lpstr>
      <vt:lpstr>9_Layers</vt:lpstr>
      <vt:lpstr>11_Layers</vt:lpstr>
      <vt:lpstr>12_Layers</vt:lpstr>
      <vt:lpstr>13_Layers</vt:lpstr>
      <vt:lpstr>14_Layers</vt:lpstr>
      <vt:lpstr>15_Layers</vt:lpstr>
      <vt:lpstr>16_Layers</vt:lpstr>
      <vt:lpstr>17_Layers</vt:lpstr>
      <vt:lpstr>18_Layers</vt:lpstr>
      <vt:lpstr>19_Layers</vt:lpstr>
      <vt:lpstr>Sexual Harassment</vt:lpstr>
      <vt:lpstr>PowerPoint Presentation</vt:lpstr>
      <vt:lpstr>What Is Sexual Harassment?</vt:lpstr>
      <vt:lpstr>Who Has To Tolerate Sexual Harassment?</vt:lpstr>
      <vt:lpstr>Federal Law</vt:lpstr>
      <vt:lpstr>Quid Pro Quo </vt:lpstr>
      <vt:lpstr>Hostile Environment </vt:lpstr>
      <vt:lpstr>Sexual Favoritism </vt:lpstr>
      <vt:lpstr>Harassment by Non-employees </vt:lpstr>
      <vt:lpstr>STATE LAW </vt:lpstr>
      <vt:lpstr>Sexual Harassment: Quid Pro Quo</vt:lpstr>
      <vt:lpstr>Examples:  Quid Pro Quo  </vt:lpstr>
      <vt:lpstr>Sexual Harassement: Hostile Environnent</vt:lpstr>
      <vt:lpstr>How to Determine Whether an Environment is Sexually Hostile </vt:lpstr>
      <vt:lpstr>How to Determine Whether an Environment is Sexually Hostile </vt:lpstr>
      <vt:lpstr>How to Determine Whether an Environment is Sexually Hostile </vt:lpstr>
      <vt:lpstr>How to Determine Whether an Environment is Sexually Hostile </vt:lpstr>
      <vt:lpstr>How to Determine Whether an Environment is Sexually Hostile </vt:lpstr>
      <vt:lpstr>How to Determine Whether an Environment is Sexually Hostile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Harassment</dc:title>
  <dc:creator>pstephan</dc:creator>
  <cp:lastModifiedBy>Stephan, Paula</cp:lastModifiedBy>
  <cp:revision>6</cp:revision>
  <dcterms:created xsi:type="dcterms:W3CDTF">2011-08-08T16:28:52Z</dcterms:created>
  <dcterms:modified xsi:type="dcterms:W3CDTF">2013-06-18T16:37:54Z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Part 1 Sexual Harassment</vt:lpwstr>
  </property>
  <property fmtid="{D5CDD505-2E9C-101B-9397-08002B2CF9AE}" pid="4" name="ArticulateGUID">
    <vt:lpwstr>E4B3E227-6B83-456F-A7EE-0B7DCDA58236</vt:lpwstr>
  </property>
  <property fmtid="{D5CDD505-2E9C-101B-9397-08002B2CF9AE}" pid="5" name="ArticulateProjectFull">
    <vt:lpwstr>\\spensa\docs\pstephan\My Documents\Sexual Harassment\2013 w_o animation\Part 1 Sexual Harassment 2013.ppta</vt:lpwstr>
  </property>
</Properties>
</file>