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ppt/slideLayouts/slideLayout34.xml" ContentType="application/vnd.openxmlformats-officedocument.presentationml.slideLayout+xml"/>
  <Override PartName="/ppt/theme/theme34.xml" ContentType="application/vnd.openxmlformats-officedocument.theme+xml"/>
  <Override PartName="/ppt/slideLayouts/slideLayout35.xml" ContentType="application/vnd.openxmlformats-officedocument.presentationml.slideLayout+xml"/>
  <Override PartName="/ppt/theme/theme35.xml" ContentType="application/vnd.openxmlformats-officedocument.theme+xml"/>
  <Override PartName="/ppt/slideLayouts/slideLayout36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1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2.xml" ContentType="application/vnd.openxmlformats-officedocument.presentationml.notesSlide+xml"/>
  <Override PartName="/ppt/tags/tag49.xml" ContentType="application/vnd.openxmlformats-officedocument.presentationml.tags+xml"/>
  <Override PartName="/ppt/notesSlides/notesSlide2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4.xml" ContentType="application/vnd.openxmlformats-officedocument.presentationml.notesSlide+xml"/>
  <Override PartName="/ppt/tags/tag54.xml" ContentType="application/vnd.openxmlformats-officedocument.presentationml.tags+xml"/>
  <Override PartName="/ppt/notesSlides/notesSlide2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6.xml" ContentType="application/vnd.openxmlformats-officedocument.presentationml.notesSlide+xml"/>
  <Override PartName="/ppt/tags/tag58.xml" ContentType="application/vnd.openxmlformats-officedocument.presentationml.tags+xml"/>
  <Override PartName="/ppt/notesSlides/notesSlide27.xml" ContentType="application/vnd.openxmlformats-officedocument.presentationml.notesSlide+xml"/>
  <Override PartName="/ppt/tags/tag59.xml" ContentType="application/vnd.openxmlformats-officedocument.presentationml.tags+xml"/>
  <Override PartName="/ppt/notesSlides/notesSlide2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9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0.xml" ContentType="application/vnd.openxmlformats-officedocument.presentationml.notesSlide+xml"/>
  <Override PartName="/ppt/tags/tag64.xml" ContentType="application/vnd.openxmlformats-officedocument.presentationml.tags+xml"/>
  <Override PartName="/ppt/notesSlides/notesSlide3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4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5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2" r:id="rId12"/>
    <p:sldMasterId id="2147483684" r:id="rId13"/>
    <p:sldMasterId id="2147483686" r:id="rId14"/>
    <p:sldMasterId id="2147483688" r:id="rId15"/>
    <p:sldMasterId id="2147483690" r:id="rId16"/>
    <p:sldMasterId id="2147483692" r:id="rId17"/>
    <p:sldMasterId id="2147483694" r:id="rId18"/>
    <p:sldMasterId id="2147483696" r:id="rId19"/>
    <p:sldMasterId id="2147483698" r:id="rId20"/>
    <p:sldMasterId id="2147483700" r:id="rId21"/>
    <p:sldMasterId id="2147483702" r:id="rId22"/>
    <p:sldMasterId id="2147483704" r:id="rId23"/>
    <p:sldMasterId id="2147483706" r:id="rId24"/>
    <p:sldMasterId id="2147483708" r:id="rId25"/>
    <p:sldMasterId id="2147483710" r:id="rId26"/>
    <p:sldMasterId id="2147483712" r:id="rId27"/>
    <p:sldMasterId id="2147483714" r:id="rId28"/>
    <p:sldMasterId id="2147483716" r:id="rId29"/>
    <p:sldMasterId id="2147483718" r:id="rId30"/>
    <p:sldMasterId id="2147483720" r:id="rId31"/>
    <p:sldMasterId id="2147483722" r:id="rId32"/>
    <p:sldMasterId id="2147483724" r:id="rId33"/>
    <p:sldMasterId id="2147483726" r:id="rId34"/>
    <p:sldMasterId id="2147483728" r:id="rId35"/>
    <p:sldMasterId id="2147483730" r:id="rId36"/>
  </p:sldMasterIdLst>
  <p:notesMasterIdLst>
    <p:notesMasterId r:id="rId73"/>
  </p:notesMasterIdLst>
  <p:sldIdLst>
    <p:sldId id="257" r:id="rId37"/>
    <p:sldId id="258" r:id="rId38"/>
    <p:sldId id="259" r:id="rId39"/>
    <p:sldId id="260" r:id="rId40"/>
    <p:sldId id="261" r:id="rId41"/>
    <p:sldId id="262" r:id="rId42"/>
    <p:sldId id="263" r:id="rId43"/>
    <p:sldId id="264" r:id="rId44"/>
    <p:sldId id="265" r:id="rId45"/>
    <p:sldId id="266" r:id="rId46"/>
    <p:sldId id="267" r:id="rId47"/>
    <p:sldId id="268" r:id="rId48"/>
    <p:sldId id="269" r:id="rId49"/>
    <p:sldId id="270" r:id="rId50"/>
    <p:sldId id="271" r:id="rId51"/>
    <p:sldId id="272" r:id="rId52"/>
    <p:sldId id="273" r:id="rId53"/>
    <p:sldId id="274" r:id="rId54"/>
    <p:sldId id="275" r:id="rId55"/>
    <p:sldId id="276" r:id="rId56"/>
    <p:sldId id="277" r:id="rId57"/>
    <p:sldId id="278" r:id="rId58"/>
    <p:sldId id="279" r:id="rId59"/>
    <p:sldId id="280" r:id="rId60"/>
    <p:sldId id="281" r:id="rId61"/>
    <p:sldId id="282" r:id="rId62"/>
    <p:sldId id="283" r:id="rId63"/>
    <p:sldId id="284" r:id="rId64"/>
    <p:sldId id="285" r:id="rId65"/>
    <p:sldId id="286" r:id="rId66"/>
    <p:sldId id="287" r:id="rId67"/>
    <p:sldId id="288" r:id="rId68"/>
    <p:sldId id="289" r:id="rId69"/>
    <p:sldId id="290" r:id="rId70"/>
    <p:sldId id="291" r:id="rId71"/>
    <p:sldId id="292" r:id="rId72"/>
  </p:sldIdLst>
  <p:sldSz cx="9144000" cy="6858000" type="screen4x3"/>
  <p:notesSz cx="6858000" cy="9144000"/>
  <p:custDataLst>
    <p:tags r:id="rId7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3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slide" Target="slides/slide14.xml"/><Relationship Id="rId55" Type="http://schemas.openxmlformats.org/officeDocument/2006/relationships/slide" Target="slides/slide19.xml"/><Relationship Id="rId63" Type="http://schemas.openxmlformats.org/officeDocument/2006/relationships/slide" Target="slides/slide27.xml"/><Relationship Id="rId68" Type="http://schemas.openxmlformats.org/officeDocument/2006/relationships/slide" Target="slides/slide32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slide" Target="slides/slide17.xml"/><Relationship Id="rId58" Type="http://schemas.openxmlformats.org/officeDocument/2006/relationships/slide" Target="slides/slide22.xml"/><Relationship Id="rId66" Type="http://schemas.openxmlformats.org/officeDocument/2006/relationships/slide" Target="slides/slide30.xml"/><Relationship Id="rId7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3.xml"/><Relationship Id="rId57" Type="http://schemas.openxmlformats.org/officeDocument/2006/relationships/slide" Target="slides/slide21.xml"/><Relationship Id="rId61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60" Type="http://schemas.openxmlformats.org/officeDocument/2006/relationships/slide" Target="slides/slide24.xml"/><Relationship Id="rId65" Type="http://schemas.openxmlformats.org/officeDocument/2006/relationships/slide" Target="slides/slide29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slide" Target="slides/slide20.xml"/><Relationship Id="rId64" Type="http://schemas.openxmlformats.org/officeDocument/2006/relationships/slide" Target="slides/slide28.xml"/><Relationship Id="rId69" Type="http://schemas.openxmlformats.org/officeDocument/2006/relationships/slide" Target="slides/slide33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5.xml"/><Relationship Id="rId72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59" Type="http://schemas.openxmlformats.org/officeDocument/2006/relationships/slide" Target="slides/slide23.xml"/><Relationship Id="rId67" Type="http://schemas.openxmlformats.org/officeDocument/2006/relationships/slide" Target="slides/slide3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5.xml"/><Relationship Id="rId54" Type="http://schemas.openxmlformats.org/officeDocument/2006/relationships/slide" Target="slides/slide18.xml"/><Relationship Id="rId62" Type="http://schemas.openxmlformats.org/officeDocument/2006/relationships/slide" Target="slides/slide26.xml"/><Relationship Id="rId70" Type="http://schemas.openxmlformats.org/officeDocument/2006/relationships/slide" Target="slides/slide34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FC439-A43E-415D-B910-F27A6AABDB52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1E304-8919-453A-BAFB-6BBA9CB2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6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A8B2D7-0D68-43E7-B81F-08B72494DC2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C42333-0EA7-4DED-94F7-6286DAF73DF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CB04FA-C5E9-45D0-930D-C1903D1FC58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B18836-D478-4016-85D6-9AD4B224230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B8B7D7-B63C-41B5-A014-2D4291FA300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7E2518-6010-4251-9593-BC8F74F404F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1353B4-A1F2-48ED-8E72-9508438200E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1FAA63-662C-460A-A280-B8F40701DF4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43F045-2BDF-4A2E-B8AD-3AD31A15C75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52F559-0DD6-4A7F-B0B6-149491BE7AB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84B26-2EBF-43F5-A2B0-284DFB2F8AA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CADF61-4AAC-49E7-A514-F26B20E18FA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76A7DB-C3F5-494C-AA43-85C656267D4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E774-E3BF-409C-A866-E629C454A80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673ADA-FC4E-4AA3-BC76-AD150BE79D2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986D49-C6FD-4E64-B86A-F6A71AF2B13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4999B0-BC06-42AB-A464-30FC78131274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4CF828-D3F5-4736-B70D-DC5889964F2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F8201A-E560-49F9-88B8-444F06DB332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C358AC-2FDD-452F-8F50-A8E568188A7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0EDB58-A5C7-465D-9312-0B81A0F9D5B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234683-F718-4028-8DF9-A95CCA6A2F2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46248D-369A-4E9B-BB28-86EAC6A1E7A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4F9AF8-5F82-4E06-82BF-52948536732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FB8AAB-45B6-4A85-84BE-442AE9286981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E2812C-98E2-4A1A-96EF-2F3FF61BDE30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E90E1F-77E2-416D-A9FC-7A8BFB53296F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943AD6-CEAF-4756-BFCD-4CCE7107A59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6EEE4B-C102-4F60-B4C8-40612E28A1FD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55A684-A244-48CD-AA6C-019D48EBAB74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541F30-8474-4D55-9716-09EDBB31CAE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8AF289-BE2C-4C33-B29A-FCCD20B4A89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8C19F7-79BF-4AA3-867F-321DBB78CAD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19299C-D212-4D39-92AC-58C273CB8EB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5B53C9-DEEC-450D-8A71-427882D7C26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B14F59-C088-4065-907E-857D44EFD09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7776-3F5B-4D92-A34B-89B0790BCC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7776-3F5B-4D92-A34B-89B0790BCC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7776-3F5B-4D92-A34B-89B0790BCC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7776-3F5B-4D92-A34B-89B0790BCC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7E6A-AC3F-4785-8C16-08A7EC447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0983C-4398-4688-8DC9-3596E1ACCA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w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22.xml"/><Relationship Id="rId7" Type="http://schemas.openxmlformats.org/officeDocument/2006/relationships/image" Target="../media/image10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3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32.xml"/><Relationship Id="rId7" Type="http://schemas.openxmlformats.org/officeDocument/2006/relationships/image" Target="../media/image1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33.xml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9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23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tags" Target="../tags/tag52.xml"/><Relationship Id="rId7" Type="http://schemas.openxmlformats.org/officeDocument/2006/relationships/image" Target="../media/image26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53.xml"/><Relationship Id="rId9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30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31.png"/><Relationship Id="rId5" Type="http://schemas.openxmlformats.org/officeDocument/2006/relationships/hyperlink" Target="http://www.eeoc.gov/facts/howtofil.html" TargetMode="Externa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32.jpe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37.jpeg"/><Relationship Id="rId4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8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7.w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SEXUAL HARASSMENT BEHAVIOR PATTERNS</a:t>
            </a:r>
            <a:br>
              <a:rPr lang="en-US" sz="3800" b="1" smtClean="0"/>
            </a:br>
            <a:endParaRPr lang="en-US" sz="3800" b="1" smtClean="0"/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gray">
          <a:xfrm>
            <a:off x="685800" y="1752600"/>
            <a:ext cx="8077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</a:rPr>
              <a:t>VISUAL HARASSMENT</a:t>
            </a:r>
            <a:r>
              <a:rPr lang="en-US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gray">
          <a:xfrm>
            <a:off x="6019800" y="2667000"/>
            <a:ext cx="2668588" cy="1808163"/>
          </a:xfrm>
          <a:prstGeom prst="homePlate">
            <a:avLst>
              <a:gd name="adj" fmla="val 368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WRITTEN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990033"/>
                </a:solidFill>
              </a:rPr>
              <a:t>Unwanted:</a:t>
            </a:r>
            <a:r>
              <a:rPr lang="en-US" b="1" dirty="0">
                <a:solidFill>
                  <a:srgbClr val="FF0000"/>
                </a:solidFill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Love poems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Love letters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Cards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Obscene poems</a:t>
            </a:r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gray">
          <a:xfrm>
            <a:off x="914400" y="2667000"/>
            <a:ext cx="2668588" cy="1228725"/>
          </a:xfrm>
          <a:prstGeom prst="homePlate">
            <a:avLst>
              <a:gd name="adj" fmla="val 542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VISUAL</a:t>
            </a: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Staring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Leering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Obscene gestures</a:t>
            </a: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gray">
          <a:xfrm>
            <a:off x="1828800" y="4267200"/>
            <a:ext cx="4649788" cy="2327275"/>
          </a:xfrm>
          <a:prstGeom prst="homePlate">
            <a:avLst>
              <a:gd name="adj" fmla="val 4994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990033"/>
                </a:solidFill>
              </a:rPr>
              <a:t>Sexually suggestive</a:t>
            </a:r>
            <a:r>
              <a:rPr lang="en-US" dirty="0">
                <a:solidFill>
                  <a:srgbClr val="990033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Cartoons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Posters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Drawings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Magazines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Flyers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Displaying sexually suggestive objects or pictures </a:t>
            </a:r>
          </a:p>
        </p:txBody>
      </p:sp>
      <p:pic>
        <p:nvPicPr>
          <p:cNvPr id="25607" name="Picture 7" descr="C:\Documents and Settings\pstephan\Local Settings\Temporary Internet Files\Content.IE5\H8JX00GL\MP900443084[1]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l="18038" r="11457"/>
          <a:stretch>
            <a:fillRect/>
          </a:stretch>
        </p:blipFill>
        <p:spPr bwMode="auto">
          <a:xfrm>
            <a:off x="6858000" y="4724400"/>
            <a:ext cx="2037945" cy="191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4" descr="C:\Documents and Settings\pstephan\Local Settings\Temporary Internet Files\Content.IE5\96G32EXI\MC900055228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2438400"/>
            <a:ext cx="1354138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COMFORT ZONES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772400" cy="4530725"/>
          </a:xfrm>
        </p:spPr>
        <p:txBody>
          <a:bodyPr/>
          <a:lstStyle/>
          <a:p>
            <a:pPr eaLnBrk="1" hangingPunct="1"/>
            <a:r>
              <a:rPr lang="en-US" smtClean="0"/>
              <a:t>Each person has a different comfort zone.</a:t>
            </a:r>
          </a:p>
          <a:p>
            <a:pPr eaLnBrk="1" hangingPunct="1"/>
            <a:r>
              <a:rPr lang="en-US" smtClean="0"/>
              <a:t>Each person selects what she/he allows inside her/his comfort zone.</a:t>
            </a:r>
          </a:p>
          <a:p>
            <a:pPr eaLnBrk="1" hangingPunct="1"/>
            <a:r>
              <a:rPr lang="en-US" smtClean="0"/>
              <a:t>People have different comfort zones for different relationships; different times, and for different reasons.</a:t>
            </a:r>
          </a:p>
        </p:txBody>
      </p:sp>
      <p:pic>
        <p:nvPicPr>
          <p:cNvPr id="34821" name="Picture 5" descr="http://farm4.static.flickr.com/3595/3405158743_5265c4f20c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495800"/>
            <a:ext cx="13716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4823" name="Picture 7" descr="personalspace.jpg image by gb11278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4572000"/>
            <a:ext cx="1880259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5" name="Picture 9" descr="C:\Documents and Settings\pstephan\Local Settings\Temporary Internet Files\Content.IE5\96G32EXI\MP900440947[1]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4648200"/>
            <a:ext cx="1370743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COMFORT ZONES</a:t>
            </a:r>
            <a:br>
              <a:rPr lang="en-US" sz="3800" b="1" smtClean="0"/>
            </a:br>
            <a:r>
              <a:rPr lang="en-US" sz="3800" b="1" smtClean="0"/>
              <a:t>(EXAMPLE)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6934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u="sng" smtClean="0"/>
              <a:t>DEGREE OF OFFENSIVENESS</a:t>
            </a:r>
            <a:r>
              <a:rPr lang="en-US" sz="2400" smtClean="0"/>
              <a:t> </a:t>
            </a:r>
            <a:endParaRPr lang="en-US" sz="2400" b="1" smtClean="0"/>
          </a:p>
          <a:p>
            <a:pPr eaLnBrk="1" hangingPunct="1"/>
            <a:r>
              <a:rPr lang="en-US" sz="2400" b="1" smtClean="0"/>
              <a:t>Offensive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hlink"/>
                </a:solidFill>
              </a:rPr>
              <a:t>“You really fill out that outfit.”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smtClean="0">
              <a:solidFill>
                <a:schemeClr val="hlink"/>
              </a:solidFill>
            </a:endParaRPr>
          </a:p>
          <a:p>
            <a:pPr eaLnBrk="1" hangingPunct="1"/>
            <a:r>
              <a:rPr lang="en-US" sz="2400" b="1" smtClean="0"/>
              <a:t>Possibly Offensive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hlink"/>
                </a:solidFill>
              </a:rPr>
              <a:t>"You look great in that outfit."</a:t>
            </a:r>
            <a:r>
              <a:rPr lang="en-US" sz="24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smtClean="0"/>
          </a:p>
          <a:p>
            <a:pPr eaLnBrk="1" hangingPunct="1"/>
            <a:r>
              <a:rPr lang="en-US" sz="2400" b="1" smtClean="0"/>
              <a:t>Almost Never Offensive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hlink"/>
                </a:solidFill>
              </a:rPr>
              <a:t>"What a beautiful jacket!"</a:t>
            </a:r>
            <a:r>
              <a:rPr lang="en-US" sz="2400" smtClean="0"/>
              <a:t>   </a:t>
            </a:r>
          </a:p>
        </p:txBody>
      </p:sp>
      <p:pic>
        <p:nvPicPr>
          <p:cNvPr id="35845" name="Picture 5" descr="http://z.about.com/d/jobsearch/1/0/s/G/jobinterview8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72200" y="1981200"/>
            <a:ext cx="2695575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458200" cy="1143000"/>
          </a:xfrm>
        </p:spPr>
        <p:txBody>
          <a:bodyPr/>
          <a:lstStyle/>
          <a:p>
            <a:pPr eaLnBrk="1" hangingPunct="1"/>
            <a:r>
              <a:rPr lang="en-US" sz="3800" b="1" smtClean="0"/>
              <a:t>HOW DO YOU KNOW IF YOU ARE BEING SEXUALLY HARASSED?</a:t>
            </a:r>
            <a:r>
              <a:rPr lang="en-US" sz="3800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543800" cy="4073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ASK YOURSELF THESE QUESTIONS:</a:t>
            </a:r>
            <a:endParaRPr lang="en-US" smtClean="0"/>
          </a:p>
          <a:p>
            <a:pPr eaLnBrk="1" hangingPunct="1"/>
            <a:r>
              <a:rPr lang="en-US" smtClean="0"/>
              <a:t>Am I bothered by this behavior?</a:t>
            </a:r>
          </a:p>
          <a:p>
            <a:pPr eaLnBrk="1" hangingPunct="1"/>
            <a:r>
              <a:rPr lang="en-US" smtClean="0"/>
              <a:t>How does it make me feel?</a:t>
            </a:r>
          </a:p>
          <a:p>
            <a:pPr eaLnBrk="1" hangingPunct="1"/>
            <a:r>
              <a:rPr lang="en-US" smtClean="0"/>
              <a:t>Is this behavior related to my job?</a:t>
            </a:r>
          </a:p>
          <a:p>
            <a:pPr eaLnBrk="1" hangingPunct="1"/>
            <a:r>
              <a:rPr lang="en-US" smtClean="0"/>
              <a:t>Is the behavior not asked for and 	unwelcome?</a:t>
            </a:r>
          </a:p>
          <a:p>
            <a:pPr eaLnBrk="1" hangingPunct="1"/>
            <a:r>
              <a:rPr lang="en-US" smtClean="0"/>
              <a:t>Are these behaviors of a sexual nature?</a:t>
            </a:r>
            <a:br>
              <a:rPr lang="en-US" smtClean="0"/>
            </a:br>
            <a:endParaRPr lang="en-US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534400" cy="1143000"/>
          </a:xfrm>
        </p:spPr>
        <p:txBody>
          <a:bodyPr/>
          <a:lstStyle/>
          <a:p>
            <a:pPr eaLnBrk="1" hangingPunct="1"/>
            <a:r>
              <a:rPr lang="en-US" sz="2800" b="1" smtClean="0"/>
              <a:t>WHY SOME PEOPLE HESITATE IN TALKING</a:t>
            </a:r>
            <a:br>
              <a:rPr lang="en-US" sz="2800" b="1" smtClean="0"/>
            </a:br>
            <a:r>
              <a:rPr lang="en-US" sz="2800" b="1" smtClean="0"/>
              <a:t>ABOUT SEXUAL HARASSMENT SITUATIONS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Often recipients of sexual harassment are very embarrassed and don't want to talk about it with anyone.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They fear that, if they talk about it, nothing will be done or the complaint won't be taken seriously.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They fear reprisal, from the harasser, especially if that person is their boss or a representative of management.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7620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They may be concerned about being labeled a troublemaker, especially if they are new on the job.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They are afraid of being told that they "asked for it.”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They are afraid of being</a:t>
            </a:r>
            <a:r>
              <a:rPr lang="en-US" i="1" smtClean="0"/>
              <a:t> </a:t>
            </a:r>
            <a:r>
              <a:rPr lang="en-US" smtClean="0"/>
              <a:t>fired, demoted, not promoted, or transferred.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They blame themselves.</a:t>
            </a:r>
          </a:p>
          <a:p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534400" cy="1143000"/>
          </a:xfrm>
        </p:spPr>
        <p:txBody>
          <a:bodyPr/>
          <a:lstStyle/>
          <a:p>
            <a:pPr eaLnBrk="1" hangingPunct="1"/>
            <a:r>
              <a:rPr lang="en-US" sz="2800" b="1" smtClean="0"/>
              <a:t>WHY SOME PEOPLE HESITATE IN TALKING</a:t>
            </a:r>
            <a:br>
              <a:rPr lang="en-US" sz="2800" b="1" smtClean="0"/>
            </a:br>
            <a:r>
              <a:rPr lang="en-US" sz="2800" b="1" smtClean="0"/>
              <a:t>ABOUT SEXUAL HARASSMENT SITUATIONS</a:t>
            </a:r>
          </a:p>
        </p:txBody>
      </p:sp>
      <p:pic>
        <p:nvPicPr>
          <p:cNvPr id="154632" name="Picture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6096000" y="4724400"/>
            <a:ext cx="1578093" cy="2339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534400" cy="1143000"/>
          </a:xfrm>
        </p:spPr>
        <p:txBody>
          <a:bodyPr/>
          <a:lstStyle/>
          <a:p>
            <a:pPr eaLnBrk="1" hangingPunct="1"/>
            <a:r>
              <a:rPr lang="en-US" sz="2800" b="1" smtClean="0"/>
              <a:t>WHY SOME PEOPLE HESITATE IN TALKING</a:t>
            </a:r>
            <a:br>
              <a:rPr lang="en-US" sz="2800" b="1" smtClean="0"/>
            </a:br>
            <a:r>
              <a:rPr lang="en-US" sz="2800" b="1" smtClean="0"/>
              <a:t>ABOUT SEXUAL HARASSMENT SITUATIONS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7724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They are told by someone that they should be flattered.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They are afraid of being blamed or laughed at.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Many may fear for their personal safety.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Some women are told, "Be a good sport," “Can't you take a joke," "Boys will be boys," or "You've got to expect that in a traditionally male job".</a:t>
            </a:r>
          </a:p>
        </p:txBody>
      </p:sp>
      <p:pic>
        <p:nvPicPr>
          <p:cNvPr id="38921" name="Picture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0" y="5181600"/>
            <a:ext cx="4333875" cy="1085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8925" name="Picture 13" descr="C:\Documents and Settings\pstephan\Local Settings\Temporary Internet Files\Content.IE5\1HMI11H3\MP900402558[1]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39063"/>
          <a:stretch>
            <a:fillRect/>
          </a:stretch>
        </p:blipFill>
        <p:spPr bwMode="auto">
          <a:xfrm rot="465980">
            <a:off x="3768500" y="5007945"/>
            <a:ext cx="1600200" cy="174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9" name="Picture 17" descr="C:\Documents and Settings\pstephan\Local Settings\Temporary Internet Files\Content.IE5\WXAYO477\MP900442232[1]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350633">
            <a:off x="5190496" y="5553763"/>
            <a:ext cx="3907239" cy="110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467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They fear getting a bad reputation.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They're told to be woman or man enough to handle it themselves.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They don't want the sexual harasser to get in trouble.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The employees may be unaware of he organization's policy on sexual harassment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534400" cy="1143000"/>
          </a:xfrm>
        </p:spPr>
        <p:txBody>
          <a:bodyPr/>
          <a:lstStyle/>
          <a:p>
            <a:pPr eaLnBrk="1" hangingPunct="1"/>
            <a:r>
              <a:rPr lang="en-US" sz="2800" b="1" smtClean="0"/>
              <a:t>WHY SOME PEOPLE HESITATE IN TALKING</a:t>
            </a:r>
            <a:br>
              <a:rPr lang="en-US" sz="2800" b="1" smtClean="0"/>
            </a:br>
            <a:r>
              <a:rPr lang="en-US" sz="2800" b="1" smtClean="0"/>
              <a:t>ABOUT SEXUAL HARASSMENT SITUATIONS</a:t>
            </a:r>
          </a:p>
        </p:txBody>
      </p:sp>
      <p:pic>
        <p:nvPicPr>
          <p:cNvPr id="155655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gray">
          <a:xfrm rot="20985959">
            <a:off x="1180248" y="4949081"/>
            <a:ext cx="1800225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5656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gray">
          <a:xfrm rot="407862">
            <a:off x="3415075" y="5009425"/>
            <a:ext cx="4895850" cy="134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534400" cy="1143000"/>
          </a:xfrm>
        </p:spPr>
        <p:txBody>
          <a:bodyPr/>
          <a:lstStyle/>
          <a:p>
            <a:pPr eaLnBrk="1" hangingPunct="1"/>
            <a:r>
              <a:rPr lang="en-US" sz="2800" b="1" smtClean="0"/>
              <a:t>WHY SOME PEOPLE HESITATE IN TALKING</a:t>
            </a:r>
            <a:br>
              <a:rPr lang="en-US" sz="2800" b="1" smtClean="0"/>
            </a:br>
            <a:r>
              <a:rPr lang="en-US" sz="2800" b="1" smtClean="0"/>
              <a:t>ABOUT SEXUAL HARASSMENT SITUATIONS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772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sexual harassment resource person has a reputation for being a sexual harasser.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They don't want to get an industry-wide reputation as a complainer.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They are reluctant to talk to someone because no one else seems to mind the harasser's behavior.</a:t>
            </a:r>
          </a:p>
        </p:txBody>
      </p:sp>
      <p:pic>
        <p:nvPicPr>
          <p:cNvPr id="40964" name="Picture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6734175" y="4114800"/>
            <a:ext cx="2409825" cy="25288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84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They just don't know how to deal with the situation or whom they should talk to.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Some men are told, when harassed by a woman, "Go for it" "You should be flattered!” or "What's wrong with you?"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Men or women, when harassed by someone of the same gender, may be told, “Maybe you really like the same sex,” or “Why do you think he/she picked you?”</a:t>
            </a:r>
          </a:p>
          <a:p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534400" cy="1143000"/>
          </a:xfrm>
        </p:spPr>
        <p:txBody>
          <a:bodyPr/>
          <a:lstStyle/>
          <a:p>
            <a:pPr eaLnBrk="1" hangingPunct="1"/>
            <a:r>
              <a:rPr lang="en-US" sz="2800" b="1" smtClean="0"/>
              <a:t>WHY SOME PEOPLE HESITATE IN TALKING</a:t>
            </a:r>
            <a:br>
              <a:rPr lang="en-US" sz="2800" b="1" smtClean="0"/>
            </a:br>
            <a:r>
              <a:rPr lang="en-US" sz="2800" b="1" smtClean="0"/>
              <a:t>ABOUT SEXUAL HARASSMENT SITUATIONS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01000" cy="1143000"/>
          </a:xfrm>
        </p:spPr>
        <p:txBody>
          <a:bodyPr/>
          <a:lstStyle/>
          <a:p>
            <a:pPr eaLnBrk="1" hangingPunct="1"/>
            <a:r>
              <a:rPr lang="en-US" sz="3000" b="1" smtClean="0"/>
              <a:t>WHAT IF IT HAPPENS TO YOU?</a:t>
            </a:r>
            <a:br>
              <a:rPr lang="en-US" sz="3000" b="1" smtClean="0"/>
            </a:br>
            <a:r>
              <a:rPr lang="en-US" sz="2000" b="1" smtClean="0"/>
              <a:t>WAYS TO HANDLE SEXUAL HARASSMENT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914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LET THE HARASSER KNOW THE BEHAVIOR IS UNWANTED.</a:t>
            </a:r>
          </a:p>
        </p:txBody>
      </p:sp>
      <p:pic>
        <p:nvPicPr>
          <p:cNvPr id="43012" name="Picture 2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066800" y="3200400"/>
            <a:ext cx="7620000" cy="24431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SEXUAL HARASSMENT BEHAVIOR PATTERNS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gray">
          <a:xfrm>
            <a:off x="990600" y="2438400"/>
            <a:ext cx="7391400" cy="4086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EAEAEA"/>
            </a:solidFill>
            <a:round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Unwanted requests for dates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Questions about personal life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Indecent comments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Dirty/sexual jokes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Sexually explicit or degrading words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Name calling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Suggestive or insulting sounds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Graphic, verbal comments about another’s dress or body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Whistling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295400" y="1752600"/>
            <a:ext cx="6553200" cy="407988"/>
          </a:xfrm>
          <a:prstGeom prst="round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cap="rnd" cmpd="sng" algn="ctr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VERBAL HARASSMENT</a:t>
            </a:r>
          </a:p>
        </p:txBody>
      </p:sp>
      <p:pic>
        <p:nvPicPr>
          <p:cNvPr id="26635" name="Picture 11" descr="http://img.dailymail.co.uk/i/pix/2008/04_01/leering0204_468x349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953000"/>
            <a:ext cx="1828800" cy="1363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smtClean="0"/>
              <a:t>WHAT IF IT HAPPENS TO YOU?</a:t>
            </a:r>
            <a:br>
              <a:rPr lang="en-US" sz="3400" b="1" smtClean="0"/>
            </a:br>
            <a:r>
              <a:rPr lang="en-US" sz="2400" b="1" smtClean="0"/>
              <a:t>WAYS TO HANDLE SEXUAL HARASSMENT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772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TALK ABOUT THE SITUATION WITH SOMEONE.</a:t>
            </a:r>
          </a:p>
          <a:p>
            <a:pPr lvl="1" eaLnBrk="1" hangingPunct="1"/>
            <a:r>
              <a:rPr lang="en-US" smtClean="0"/>
              <a:t>a friend</a:t>
            </a:r>
          </a:p>
          <a:p>
            <a:pPr lvl="1" eaLnBrk="1" hangingPunct="1"/>
            <a:r>
              <a:rPr lang="en-US" smtClean="0"/>
              <a:t>a co-worker</a:t>
            </a:r>
          </a:p>
        </p:txBody>
      </p:sp>
      <p:pic>
        <p:nvPicPr>
          <p:cNvPr id="41988" name="Picture 4" descr="C:\Documents and Settings\pstephan\Local Settings\Temporary Internet Files\Content.IE5\FKEZN4PP\MP900442661[1]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971800"/>
            <a:ext cx="2578100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9" name="Picture 5" descr="C:\Documents and Settings\pstephan\Local Settings\Temporary Internet Files\Content.IE5\96G32EXI\MP900442185[1]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 t="35556" r="10000"/>
          <a:stretch>
            <a:fillRect/>
          </a:stretch>
        </p:blipFill>
        <p:spPr bwMode="auto">
          <a:xfrm>
            <a:off x="3352800" y="4800600"/>
            <a:ext cx="2509838" cy="179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smtClean="0"/>
              <a:t>WHAT IF IT HAPPENS TO YOU?</a:t>
            </a:r>
            <a:br>
              <a:rPr lang="en-US" sz="3400" b="1" smtClean="0"/>
            </a:br>
            <a:r>
              <a:rPr lang="en-US" sz="2400" b="1" smtClean="0"/>
              <a:t>WAYS TO HANDLE SEXUAL HARASSMENT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KEEP A JOURNAL.  DOCUMENT IN DETAIL ALL OF THE FOLLOWING:</a:t>
            </a:r>
          </a:p>
          <a:p>
            <a:pPr lvl="1" eaLnBrk="1" hangingPunct="1"/>
            <a:r>
              <a:rPr lang="en-US" smtClean="0"/>
              <a:t>What happened</a:t>
            </a:r>
          </a:p>
          <a:p>
            <a:pPr lvl="1" eaLnBrk="1" hangingPunct="1"/>
            <a:r>
              <a:rPr lang="en-US" smtClean="0"/>
              <a:t>Where and when it took place</a:t>
            </a:r>
          </a:p>
          <a:p>
            <a:pPr lvl="1" eaLnBrk="1" hangingPunct="1"/>
            <a:r>
              <a:rPr lang="en-US" smtClean="0"/>
              <a:t>Your response</a:t>
            </a:r>
          </a:p>
          <a:p>
            <a:pPr lvl="1" eaLnBrk="1" hangingPunct="1"/>
            <a:r>
              <a:rPr lang="en-US" smtClean="0"/>
              <a:t>Any witnesses</a:t>
            </a:r>
          </a:p>
          <a:p>
            <a:pPr lvl="1" eaLnBrk="1" hangingPunct="1"/>
            <a:r>
              <a:rPr lang="en-US" smtClean="0"/>
              <a:t>Whom you told and what you said</a:t>
            </a:r>
          </a:p>
        </p:txBody>
      </p:sp>
      <p:pic>
        <p:nvPicPr>
          <p:cNvPr id="43015" name="Picture 7" descr="http://blogs.ancestry.com/circle/wp-content/uploads/2007/10/pen%20and%20journal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800600"/>
            <a:ext cx="2430463" cy="181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smtClean="0"/>
              <a:t>WHAT IF IT HAPPENS TO YOU?</a:t>
            </a:r>
            <a:br>
              <a:rPr lang="en-US" sz="3400" b="1" smtClean="0"/>
            </a:br>
            <a:r>
              <a:rPr lang="en-US" sz="2400" b="1" smtClean="0"/>
              <a:t>WAYS TO HANDLE SEXUAL HARASSMENT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FIND OUT IF THE HARASSER HAS HARASSED OTHERS FROM THE 	FOLLOWING SOURCES:</a:t>
            </a:r>
          </a:p>
          <a:p>
            <a:pPr lvl="1" eaLnBrk="1" hangingPunct="1"/>
            <a:r>
              <a:rPr lang="en-US" smtClean="0"/>
              <a:t>witnesses</a:t>
            </a:r>
          </a:p>
          <a:p>
            <a:pPr lvl="1" eaLnBrk="1" hangingPunct="1"/>
            <a:r>
              <a:rPr lang="en-US" smtClean="0"/>
              <a:t>other evidence from co-workers</a:t>
            </a:r>
          </a:p>
        </p:txBody>
      </p:sp>
      <p:pic>
        <p:nvPicPr>
          <p:cNvPr id="44040" name="Picture 8" descr="http://www.flprobatelitigation.com/uploads/image/evidence-75x75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343400"/>
            <a:ext cx="220980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smtClean="0"/>
              <a:t>WHAT IF IT HAPPENS TO YOU?</a:t>
            </a:r>
            <a:br>
              <a:rPr lang="en-US" sz="3400" b="1" smtClean="0"/>
            </a:br>
            <a:r>
              <a:rPr lang="en-US" sz="2400" b="1" smtClean="0"/>
              <a:t>WAYS TO HANDLE SEXUAL HARASSMENT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IF THE FIRST MEETING OR LETTER DOES NOT STOP HARASSMENT, REPORT IT TO ONE OF THE FOLLOWING PEOPLE:</a:t>
            </a:r>
          </a:p>
          <a:p>
            <a:pPr lvl="1" eaLnBrk="1" hangingPunct="1"/>
            <a:r>
              <a:rPr lang="en-US" smtClean="0"/>
              <a:t>Supervisor/personnel</a:t>
            </a:r>
          </a:p>
          <a:p>
            <a:pPr lvl="1" eaLnBrk="1" hangingPunct="1"/>
            <a:r>
              <a:rPr lang="en-US" smtClean="0"/>
              <a:t>Whomever company policy says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smtClean="0"/>
              <a:t>WHAT IF IT HAPPENS TO YOU?</a:t>
            </a:r>
            <a:br>
              <a:rPr lang="en-US" sz="3400" b="1" smtClean="0"/>
            </a:br>
            <a:r>
              <a:rPr lang="en-US" sz="2400" b="1" smtClean="0"/>
              <a:t>WAYS TO HANDLE SEXUAL HARASSMENT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IF THE HARASSMENT PERSISTS, FILE A WRITTEN COMPLAINT, USING THESE STEPS:</a:t>
            </a:r>
          </a:p>
          <a:p>
            <a:pPr lvl="1" eaLnBrk="1" hangingPunct="1"/>
            <a:r>
              <a:rPr lang="en-US" smtClean="0"/>
              <a:t>Use company's grievance procedure.</a:t>
            </a:r>
          </a:p>
          <a:p>
            <a:pPr lvl="1" eaLnBrk="1" hangingPunct="1"/>
            <a:r>
              <a:rPr lang="en-US" smtClean="0"/>
              <a:t>Seek support and advice from union, lawyer, women's groups other human rights agencies.</a:t>
            </a:r>
          </a:p>
        </p:txBody>
      </p:sp>
      <p:pic>
        <p:nvPicPr>
          <p:cNvPr id="46091" name="Picture 11" descr="http://www.howdididoit.com/wp-content/uploads/2008/05/hire-a-lawyer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648200"/>
            <a:ext cx="1971245" cy="1965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93" name="Picture 13" descr="http://nteu328.org/images/Grievance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4572000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134" name="Picture 14" descr="C:\Documents and Settings\pstephan\Local Settings\Temporary Internet Files\Content.IE5\W57SLOJ4\MC900024290[1].w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4800600"/>
            <a:ext cx="18986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smtClean="0"/>
              <a:t>WHAT IF IT HAPPENS TO YOU?</a:t>
            </a:r>
            <a:br>
              <a:rPr lang="en-US" sz="3400" b="1" smtClean="0"/>
            </a:br>
            <a:r>
              <a:rPr lang="en-US" sz="2400" b="1" smtClean="0"/>
              <a:t>WAYS TO HANDLE SEXUAL HARASSMENT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AFTER FILING WITH EITHER AGENCY, CONTACT ONE OF THE 	FOLLOWING FOR ADVICE: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Lawyer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Legal Aid Society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Community legal services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AFTER LEGAL CONSULTATION YOU MAY CHOOSE TO FILE A LAWSUIT BASED ON CALIFORNIA LAW.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smtClean="0"/>
              <a:t>WHAT IF IT HAPPENS TO YOU?</a:t>
            </a:r>
            <a:br>
              <a:rPr lang="en-US" sz="3400" b="1" smtClean="0"/>
            </a:br>
            <a:r>
              <a:rPr lang="en-US" sz="2400" b="1" smtClean="0"/>
              <a:t>WAYS TO HANDLE SEXUAL HARASSMENT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IF COMPANY DOES NOT STOP HARASSMENT, FILE A COMPLAINT WITH ONE OF THE FOLLOWING AGENCIES:</a:t>
            </a:r>
          </a:p>
          <a:p>
            <a:pPr lvl="1" eaLnBrk="1" hangingPunct="1"/>
            <a:r>
              <a:rPr lang="en-US" smtClean="0"/>
              <a:t>The Department of Fair Employment and Housing (state agency), if company has no more than 15 employees</a:t>
            </a:r>
          </a:p>
          <a:p>
            <a:pPr lvl="1" eaLnBrk="1" hangingPunct="1"/>
            <a:r>
              <a:rPr lang="en-US" smtClean="0"/>
              <a:t>The Equal Employment Opportunity Commission (EEOC) (federal agency), if company has more than 15 employees</a:t>
            </a:r>
          </a:p>
        </p:txBody>
      </p:sp>
      <p:pic>
        <p:nvPicPr>
          <p:cNvPr id="50180" name="Picture 5" descr="http://www.southerncaliforniaemploymentlawreport.com/uploads/image/eeoc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486400"/>
            <a:ext cx="10509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7" descr="http://upload.wikimedia.org/wikipedia/en/a/af/California_Department_of_Fair_Employment_and_Housing_log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54864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COMMUNICATION</a:t>
            </a:r>
            <a:br>
              <a:rPr lang="en-US" sz="3800" b="1" smtClean="0"/>
            </a:br>
            <a:r>
              <a:rPr lang="en-US" sz="2800" b="1" smtClean="0"/>
              <a:t>POINTS TO REMEMBER WHEN CONFRONTING A SEXUAL HARASSER</a:t>
            </a:r>
            <a:br>
              <a:rPr lang="en-US" sz="2800" b="1" smtClean="0"/>
            </a:br>
            <a:endParaRPr lang="en-US" sz="2800" b="1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001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THE "DO'S"</a:t>
            </a:r>
          </a:p>
          <a:p>
            <a:pPr eaLnBrk="1" hangingPunct="1"/>
            <a:r>
              <a:rPr lang="en-US" b="1" smtClean="0"/>
              <a:t>USE AN ASSERTIVE METHOD CALLED 	"THE BROKEN RECORD TECHNIQUE."</a:t>
            </a:r>
          </a:p>
          <a:p>
            <a:pPr eaLnBrk="1" hangingPunct="1"/>
            <a:r>
              <a:rPr lang="en-US" b="1" smtClean="0"/>
              <a:t>STATE YOUR POSITION AND KEEP REPEATING IT.</a:t>
            </a:r>
          </a:p>
          <a:p>
            <a:pPr eaLnBrk="1" hangingPunct="1"/>
            <a:r>
              <a:rPr lang="en-US" b="1" smtClean="0"/>
              <a:t>BE SPECIFIC.</a:t>
            </a:r>
          </a:p>
          <a:p>
            <a:pPr eaLnBrk="1" hangingPunct="1"/>
            <a:r>
              <a:rPr lang="en-US" b="1" smtClean="0"/>
              <a:t>BE CONSISTENT.</a:t>
            </a:r>
          </a:p>
          <a:p>
            <a:pPr eaLnBrk="1" hangingPunct="1"/>
            <a:r>
              <a:rPr lang="en-US" b="1" smtClean="0"/>
              <a:t>BE DIRECT AND CONFIDENT.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COMMUNICATION</a:t>
            </a:r>
            <a:br>
              <a:rPr lang="en-US" sz="3800" b="1" smtClean="0"/>
            </a:br>
            <a:r>
              <a:rPr lang="en-US" sz="2800" b="1" smtClean="0"/>
              <a:t>POINTS TO REMEMBER WHEN CONFRONTING A SEXUAL HARASSER</a:t>
            </a:r>
            <a:br>
              <a:rPr lang="en-US" sz="2800" b="1" smtClean="0"/>
            </a:br>
            <a:endParaRPr lang="en-US" sz="2800" b="1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001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THE "DO NOT'S"</a:t>
            </a:r>
          </a:p>
          <a:p>
            <a:pPr eaLnBrk="1" hangingPunct="1"/>
            <a:r>
              <a:rPr lang="en-US" b="1" smtClean="0"/>
              <a:t>DO NOT DEBATE OR ARGUE WITH THE 	HARASSER.</a:t>
            </a:r>
          </a:p>
          <a:p>
            <a:pPr eaLnBrk="1" hangingPunct="1"/>
            <a:r>
              <a:rPr lang="en-US" b="1" smtClean="0"/>
              <a:t>DO NOT ASSUME ANY RESPONSIBILITY 	FOR THE SITUATION.</a:t>
            </a:r>
          </a:p>
          <a:p>
            <a:pPr eaLnBrk="1" hangingPunct="1"/>
            <a:r>
              <a:rPr lang="en-US" b="1" smtClean="0"/>
              <a:t>DO NOT ANALYZE THE HARASSER'S 	PROBLEMS.</a:t>
            </a:r>
          </a:p>
          <a:p>
            <a:pPr eaLnBrk="1" hangingPunct="1"/>
            <a:r>
              <a:rPr lang="en-US" b="1" smtClean="0"/>
              <a:t>DO NOT REFER TO THE HARASSER'S 	PERSONAL LIFE.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Filing a Charge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5"/>
              </a:rPr>
              <a:t>The U.S. Equal Employment Opportunity Commission</a:t>
            </a:r>
            <a:endParaRPr lang="en-US" smtClean="0"/>
          </a:p>
        </p:txBody>
      </p:sp>
      <p:pic>
        <p:nvPicPr>
          <p:cNvPr id="53252" name="Picture 5" descr="http://www.southerncaliforniaemploymentlawreport.com/uploads/image/eeoc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36576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SEXUAL HARASSMENT BEHAVIOR PATTERNS</a:t>
            </a:r>
          </a:p>
        </p:txBody>
      </p:sp>
      <p:sp>
        <p:nvSpPr>
          <p:cNvPr id="35844" name="AutoShap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838200" y="1905000"/>
            <a:ext cx="77724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smtClean="0"/>
              <a:t>SEXUAL FAVORS</a:t>
            </a:r>
            <a:r>
              <a:rPr lang="en-US" sz="3200" smtClean="0"/>
              <a:t> 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gray">
          <a:xfrm>
            <a:off x="838200" y="2819400"/>
            <a:ext cx="3541713" cy="1347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EAEAEA"/>
            </a:solidFill>
            <a:round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POWER</a:t>
            </a:r>
            <a:endParaRPr lang="en-US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Relationships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Using position to request dates,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      sex, etc.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gray">
          <a:xfrm>
            <a:off x="4648200" y="3352800"/>
            <a:ext cx="4086225" cy="3173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EAEAEA"/>
            </a:solidFill>
            <a:round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THREATS</a:t>
            </a:r>
            <a:endParaRPr lang="en-US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Quid pro Quo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     (Something is given in return for something else.)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Demands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Loss of job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Selection  Process: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demotion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 promotion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 raise, etc. </a:t>
            </a:r>
          </a:p>
        </p:txBody>
      </p:sp>
      <p:pic>
        <p:nvPicPr>
          <p:cNvPr id="6" name="Picture 5" descr="bullyingDM2810_468x720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905000" y="4572000"/>
            <a:ext cx="1295400" cy="19929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sexual-harassment NO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4800600"/>
            <a:ext cx="1428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GUIDELINES</a:t>
            </a:r>
            <a:br>
              <a:rPr lang="en-US" sz="3800" b="1" smtClean="0"/>
            </a:br>
            <a:r>
              <a:rPr lang="en-US" sz="2800" b="1" smtClean="0"/>
              <a:t>HOW </a:t>
            </a:r>
            <a:r>
              <a:rPr lang="en-US" sz="2800" b="1" u="sng" smtClean="0"/>
              <a:t>NOT</a:t>
            </a:r>
            <a:r>
              <a:rPr lang="en-US" sz="2800" b="1" smtClean="0"/>
              <a:t> TO SEXUALLY HARASS OTHERS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mtClean="0"/>
              <a:t>Until you learn otherwise, assume that a person you don’t know will NOT enjoy off-color jokes or sexual advances at work.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mtClean="0"/>
              <a:t>Sharpen your listening skills and pay attention to the other person’s verbal or physical responses.  If someone’s responses seem negative, trust that they are.  (Examples:  Someone turns his/her eyes away or moves physically away).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mtClean="0"/>
              <a:t>If a person tells you NO, then assume that “NO” means “NO.”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smtClean="0"/>
              <a:t>IF YOU ARE UNSURE WHETHER </a:t>
            </a:r>
            <a:r>
              <a:rPr lang="en-US" b="1" u="sng" smtClean="0"/>
              <a:t>YOUR</a:t>
            </a:r>
            <a:r>
              <a:rPr lang="en-US" b="1" smtClean="0"/>
              <a:t> WORKPLACE BEHAVIOR IS ACCEPTABLE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b="1" smtClean="0"/>
              <a:t>ASK YOURSELF THE FOLLOWING QUESTIONS: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mtClean="0"/>
              <a:t>Would I want someone to act this way toward someone I love?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mtClean="0"/>
              <a:t>(Ex:  girlfriend/boyfriend, wife/husband, sister/brother)</a:t>
            </a:r>
          </a:p>
        </p:txBody>
      </p:sp>
      <p:pic>
        <p:nvPicPr>
          <p:cNvPr id="56323" name="Picture 10" descr="bullyingDM2810_468x720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00" y="3048000"/>
            <a:ext cx="2476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mtClean="0"/>
              <a:t>Would I behave this way if a member of my family was standing next to me?</a:t>
            </a:r>
          </a:p>
        </p:txBody>
      </p:sp>
      <p:pic>
        <p:nvPicPr>
          <p:cNvPr id="57347" name="Picture 2" descr="Sex Har Women to Man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581400"/>
            <a:ext cx="37480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mtClean="0"/>
              <a:t>Would I want this behavior to be the subject of a column in the newspaper, or to appear on the evening news?</a:t>
            </a:r>
          </a:p>
        </p:txBody>
      </p:sp>
      <p:pic>
        <p:nvPicPr>
          <p:cNvPr id="58371" name="Picture 2" descr="ManHarassingWoman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971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mtClean="0"/>
              <a:t>Is this behavior </a:t>
            </a:r>
            <a:r>
              <a:rPr lang="en-US" u="sng" smtClean="0"/>
              <a:t>mutually acceptable</a:t>
            </a:r>
            <a:r>
              <a:rPr lang="en-US" smtClean="0"/>
              <a:t> to the other person and me?</a:t>
            </a:r>
          </a:p>
        </p:txBody>
      </p:sp>
      <p:pic>
        <p:nvPicPr>
          <p:cNvPr id="59395" name="Picture 3" descr="spank on bottom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276600"/>
            <a:ext cx="43688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mtClean="0"/>
              <a:t>Is there equal power/authority between the other person and me? </a:t>
            </a:r>
          </a:p>
        </p:txBody>
      </p:sp>
      <p:pic>
        <p:nvPicPr>
          <p:cNvPr id="60419" name="Picture 3" descr="SexHar3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352800"/>
            <a:ext cx="42862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SEXUAL HARASSMENT BEHAVIOR PATTERNS</a:t>
            </a:r>
          </a:p>
        </p:txBody>
      </p:sp>
      <p:sp>
        <p:nvSpPr>
          <p:cNvPr id="34820" name="AutoShap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914400" y="1828800"/>
            <a:ext cx="7772400" cy="685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b="1" smtClean="0"/>
              <a:t>PHYSICAL</a:t>
            </a:r>
            <a:r>
              <a:rPr lang="en-US" smtClean="0"/>
              <a:t> </a:t>
            </a:r>
            <a:r>
              <a:rPr lang="en-US" b="1" smtClean="0"/>
              <a:t>HARASSMENT</a:t>
            </a:r>
            <a:r>
              <a:rPr lang="en-US" smtClean="0"/>
              <a:t> 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gray">
          <a:xfrm>
            <a:off x="4038600" y="2743200"/>
            <a:ext cx="2095500" cy="16525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EAEAEA"/>
            </a:solidFill>
            <a:round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VIOLATING SPACE</a:t>
            </a:r>
            <a:endParaRPr lang="en-US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Blocking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Following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Cornering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gray">
          <a:xfrm>
            <a:off x="6934200" y="3962400"/>
            <a:ext cx="1860550" cy="1347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EAEAEA"/>
            </a:solidFill>
            <a:round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FORCE</a:t>
            </a:r>
            <a:endParaRPr lang="en-US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Rape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Physical assault</a:t>
            </a:r>
          </a:p>
        </p:txBody>
      </p:sp>
      <p:pic>
        <p:nvPicPr>
          <p:cNvPr id="7" name="Picture 6" descr="SexHar3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657600" y="4648200"/>
            <a:ext cx="2758846" cy="2047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762000" y="3428445"/>
            <a:ext cx="2498725" cy="22474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EAEAEA"/>
            </a:solidFill>
            <a:round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</a:rPr>
              <a:t>TOUCHING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Patting</a:t>
            </a:r>
            <a:endParaRPr lang="en-US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Grabbing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Caressing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Kissing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Brushing against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      another’s body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EXAMPLES OF SEXUAL HARASSMENT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VERBAL</a:t>
            </a:r>
            <a:endParaRPr lang="en-US" smtClean="0"/>
          </a:p>
          <a:p>
            <a:pPr eaLnBrk="1" hangingPunct="1"/>
            <a:r>
              <a:rPr lang="en-US" smtClean="0"/>
              <a:t>Referring to an adult as a girl, hunk, doll, babe, or honey</a:t>
            </a:r>
          </a:p>
          <a:p>
            <a:pPr eaLnBrk="1" hangingPunct="1"/>
            <a:r>
              <a:rPr lang="en-US" smtClean="0"/>
              <a:t>Whistling at someone, cat calls</a:t>
            </a:r>
            <a:r>
              <a:rPr lang="en-US" b="1" smtClean="0"/>
              <a:t>	</a:t>
            </a:r>
            <a:endParaRPr lang="en-US" smtClean="0"/>
          </a:p>
          <a:p>
            <a:pPr eaLnBrk="1" hangingPunct="1"/>
            <a:r>
              <a:rPr lang="en-US" smtClean="0"/>
              <a:t>Making sexual comments about a person's body</a:t>
            </a:r>
          </a:p>
          <a:p>
            <a:pPr eaLnBrk="1" hangingPunct="1"/>
            <a:r>
              <a:rPr lang="en-US" smtClean="0"/>
              <a:t>Making sexual comments or innuendos </a:t>
            </a:r>
          </a:p>
          <a:p>
            <a:pPr eaLnBrk="1" hangingPunct="1"/>
            <a:r>
              <a:rPr lang="en-US" smtClean="0"/>
              <a:t>Turning work</a:t>
            </a:r>
            <a:r>
              <a:rPr lang="en-US" i="1" smtClean="0"/>
              <a:t> </a:t>
            </a:r>
            <a:r>
              <a:rPr lang="en-US" smtClean="0"/>
              <a:t>discussions to sexual topics</a:t>
            </a:r>
          </a:p>
          <a:p>
            <a:pPr eaLnBrk="1" hangingPunct="1"/>
            <a:r>
              <a:rPr lang="en-US" smtClean="0"/>
              <a:t>Telling sexual jokes or stories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EXAMPLES OF SEXUAL HARASSMENT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/>
              <a:t>VERBAL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Asking about sexual fantasies, preferences, or history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Asking personal questions about social or sexual life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Making sexual comments about a person's clothing, anatomy, or looks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Repeatedly asking out a person who is not interested</a:t>
            </a:r>
            <a:r>
              <a:rPr lang="en-US" sz="2400" i="1" smtClean="0"/>
              <a:t> </a:t>
            </a: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Making kissing sounds, howling, and smacking lips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Telling lies or spreading rumors about a person's personal sex life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30725" name="Picture 5" descr="http://en.terra.com/addon/img/lifestyle/12267ca-menp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419600"/>
            <a:ext cx="2867025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EXAMPLES OF SEXUAL HARASSMENT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smtClean="0"/>
              <a:t>NON-VERBAL</a:t>
            </a:r>
            <a:endParaRPr lang="en-US" sz="2400" smtClean="0"/>
          </a:p>
          <a:p>
            <a:pPr eaLnBrk="1" hangingPunct="1"/>
            <a:r>
              <a:rPr lang="en-US" sz="2400" smtClean="0"/>
              <a:t>Looking a person up and down (elevator eyes)</a:t>
            </a:r>
          </a:p>
          <a:p>
            <a:pPr eaLnBrk="1" hangingPunct="1"/>
            <a:r>
              <a:rPr lang="en-US" sz="2400" smtClean="0"/>
              <a:t>Staring at someone</a:t>
            </a:r>
          </a:p>
          <a:p>
            <a:pPr eaLnBrk="1" hangingPunct="1"/>
            <a:r>
              <a:rPr lang="en-US" sz="2400" smtClean="0"/>
              <a:t>Blocking a person's path</a:t>
            </a:r>
          </a:p>
          <a:p>
            <a:pPr eaLnBrk="1" hangingPunct="1"/>
            <a:r>
              <a:rPr lang="en-US" sz="2400" smtClean="0"/>
              <a:t>Following the person</a:t>
            </a:r>
          </a:p>
          <a:p>
            <a:pPr eaLnBrk="1" hangingPunct="1"/>
            <a:r>
              <a:rPr lang="en-US" sz="2400" smtClean="0"/>
              <a:t>Giving personal gifts</a:t>
            </a:r>
          </a:p>
          <a:p>
            <a:pPr eaLnBrk="1" hangingPunct="1"/>
            <a:r>
              <a:rPr lang="en-US" sz="2400" smtClean="0"/>
              <a:t>Displaying sexually suggestive visuals</a:t>
            </a:r>
          </a:p>
          <a:p>
            <a:pPr eaLnBrk="1" hangingPunct="1"/>
            <a:r>
              <a:rPr lang="en-US" sz="2400" smtClean="0"/>
              <a:t>Making facial expressions such a winking,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throwing kisses, or licking lips</a:t>
            </a:r>
          </a:p>
          <a:p>
            <a:pPr eaLnBrk="1" hangingPunct="1"/>
            <a:r>
              <a:rPr lang="en-US" sz="2400" smtClean="0"/>
              <a:t>Making sexual gestures with hands or through</a:t>
            </a:r>
            <a:r>
              <a:rPr lang="en-US" sz="2400" i="1" smtClean="0"/>
              <a:t> </a:t>
            </a:r>
            <a:r>
              <a:rPr lang="en-US" sz="2400" smtClean="0"/>
              <a:t>body movements</a:t>
            </a:r>
          </a:p>
        </p:txBody>
      </p:sp>
      <p:pic>
        <p:nvPicPr>
          <p:cNvPr id="30724" name="Picture 5" descr="C:\Documents and Settings\pstephan\Local Settings\Temporary Internet Files\Content.IE5\H8JX00GL\MC900030210[1].wm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667000"/>
            <a:ext cx="2109788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4" descr="http://www.sl-designs.com/images/free-backgrounds/0smiley_winking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 l="15000" r="15000" b="10000"/>
          <a:stretch>
            <a:fillRect/>
          </a:stretch>
        </p:blipFill>
        <p:spPr bwMode="auto">
          <a:xfrm>
            <a:off x="7239000" y="4343400"/>
            <a:ext cx="1219200" cy="11756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EXAMPLES OF SEXUAL HARASSMENT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521325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PHYSICAL</a:t>
            </a:r>
            <a:endParaRPr lang="en-US" smtClean="0"/>
          </a:p>
          <a:p>
            <a:pPr eaLnBrk="1" hangingPunct="1"/>
            <a:r>
              <a:rPr lang="en-US" smtClean="0"/>
              <a:t>Giving a massage around the neck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or shoulders</a:t>
            </a:r>
          </a:p>
          <a:p>
            <a:pPr eaLnBrk="1" hangingPunct="1"/>
            <a:r>
              <a:rPr lang="en-US" smtClean="0"/>
              <a:t>Touching the person's clothing, hair, or body</a:t>
            </a:r>
          </a:p>
          <a:p>
            <a:pPr eaLnBrk="1" hangingPunct="1"/>
            <a:r>
              <a:rPr lang="en-US" smtClean="0"/>
              <a:t>Hanging around a person</a:t>
            </a:r>
          </a:p>
          <a:p>
            <a:pPr eaLnBrk="1" hangingPunct="1"/>
            <a:r>
              <a:rPr lang="en-US" smtClean="0"/>
              <a:t>Hugging, kissing, patting, or stroking</a:t>
            </a:r>
          </a:p>
          <a:p>
            <a:pPr eaLnBrk="1" hangingPunct="1"/>
            <a:r>
              <a:rPr lang="en-US" smtClean="0"/>
              <a:t>Touching or rubbing oneself sexually around another person </a:t>
            </a:r>
          </a:p>
          <a:p>
            <a:pPr eaLnBrk="1" hangingPunct="1"/>
            <a:r>
              <a:rPr lang="en-US" smtClean="0"/>
              <a:t>Standing close or brushing up against a person</a:t>
            </a:r>
          </a:p>
          <a:p>
            <a:pPr eaLnBrk="1" hangingPunct="1"/>
            <a:endParaRPr lang="en-US" smtClean="0"/>
          </a:p>
        </p:txBody>
      </p:sp>
      <p:pic>
        <p:nvPicPr>
          <p:cNvPr id="32778" name="Picture 10" descr="http://www.civilrightsmovement.co.uk/images/12824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524000"/>
            <a:ext cx="1371600" cy="1783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COMFORT ZONES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001000" cy="4530725"/>
          </a:xfrm>
        </p:spPr>
        <p:txBody>
          <a:bodyPr/>
          <a:lstStyle/>
          <a:p>
            <a:pPr eaLnBrk="1" hangingPunct="1"/>
            <a:r>
              <a:rPr lang="en-US" smtClean="0"/>
              <a:t>A comfort zone can be described as a circle you draw around yourself inside which you only allow those behaviors with which you are comfortable.</a:t>
            </a:r>
          </a:p>
          <a:p>
            <a:pPr algn="ctr" eaLnBrk="1" hangingPunct="1"/>
            <a:r>
              <a:rPr lang="en-US" smtClean="0"/>
              <a:t>THESE BEHAVIORS INCLUDE:YOUR OWN</a:t>
            </a:r>
            <a:br>
              <a:rPr lang="en-US" smtClean="0"/>
            </a:br>
            <a:r>
              <a:rPr lang="en-US" smtClean="0"/>
              <a:t>AND</a:t>
            </a:r>
          </a:p>
          <a:p>
            <a:pPr eaLnBrk="1" hangingPunct="1"/>
            <a:r>
              <a:rPr lang="en-US" smtClean="0"/>
              <a:t>THE BEHAVIORS OF OTHERS THAT YOU WILL ACCEPT WITHOUT CONSIDERING THE COMMENTS OR ACTIONS OFFENSIVE.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S_COMPLETION_TITLE" val="Part 2 Sexual Harassment"/>
  <p:tag name="LMS_COMPLETION_ID" val="Part_2_Sexual_Harassment"/>
  <p:tag name="LMS_COMPLETION_VERSION" val="1.0"/>
  <p:tag name="LMS_COMPLETION_DURATION" val="1:00:00"/>
  <p:tag name="LMS_COMPLETION_SCO_TITLE" val="Part 2 Sexual Harassment"/>
  <p:tag name="LMS_COMPLETION_SCO_ID" val="Part_2_Sexual_Harassment"/>
  <p:tag name="LMS_COMPLETION_EDITION" val="0"/>
  <p:tag name="LMS_COMPLETION_THRESHOLD" val="36"/>
  <p:tag name="LMS_COMPLETION_METHOD" val="VIEW"/>
  <p:tag name="PUBLISH_TITLE" val="Part 2 Sexual Harassment"/>
  <p:tag name="ARTICULATE_PUBLISH_PATH" val="C:\Documents and Settings\pstephan\Desktop"/>
  <p:tag name="ARTICULATE_LOGO" val="(None selected)"/>
  <p:tag name="ARTICULATE_PRESENTER" val="(None selected)"/>
  <p:tag name="ARTICULATE_PRESENTER_GUID" val="9869030842"/>
  <p:tag name="ARTICULATE_LMS" val="0"/>
  <p:tag name="ARTICULATE_TEMPLATE" val="Models of Online Instruction"/>
  <p:tag name="ARTICULATE_TEMPLATE_GUID" val="b457efeb-99ed-4bde-bbd8-761383aab722"/>
  <p:tag name="LMS_PUBLISH" val="Yes"/>
  <p:tag name="PRESENTER_PREVIEW_MODE" val="0"/>
  <p:tag name="PRESENTER_PREVIEW_START" val="1"/>
  <p:tag name="LMS_PROTOCOL_METHOD" val="SCORM"/>
  <p:tag name="LMS_PROTOCOL_VERSION" val="1.2"/>
  <p:tag name="LAUNCHINNEWWINDOW" val="0"/>
  <p:tag name="LASTPUBLISHED" val="C:\Documents and Settings\pstephan\Desktop\Part 2 Sexual Harassment\player.html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c224a57-2e9f-40a2-a280-0fbd97d57467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42e2e09-3414-46c4-a8e5-c7c59639c82b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1285e39-2414-4dbf-960e-04c455e041c8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47e8dd0-93af-4939-b4be-0e7ee060a711"/>
  <p:tag name="ELAPSEDTIME" val="60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89e00f1-d62c-41e3-84cb-21ef7c4ae972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903aba8-c694-4c4f-a014-d81a4e064834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813c910-38bb-44ea-89b7-4a1bcf0db1de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739beaf-e849-4346-8db2-62ac26a70dd5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926201c-ffee-4905-9bc1-2e96e80304f8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4d2b174-3afd-4767-a2e0-15ace04d2c34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26318da-fe33-43bf-bb0a-0a6ceb0070b2"/>
  <p:tag name="ARTICULATE_SLIDE_NAV" val="1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91e6a69-1bff-4f8a-bd1c-5187dcb300e4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5e49374-98b4-4ff7-8f8a-48fb685592d1"/>
  <p:tag name="ARTICULATE_SLIDE_NAV" val="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4dec8f0-ca46-48f6-bc3a-eb59d08a4e34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1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pstephan\LOCALS~1\Temp\articulate\presenter\imgtemp\H8pMgvmw_files\slide0001_image001.pn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e11ec5c-d919-4215-b0a5-08ccf905150a"/>
  <p:tag name="ARTICULATE_SLIDE_NAV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9c59736-f3c6-457d-a0db-3b19e57a8244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1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pstephan\LOCALS~1\Temp\articulate\presenter\imgtemp\SF4Pf4ZL_files\slide0001_image001.pn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503115a-2a5d-40d5-93f9-5cd3137d2933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aeea3fa-56eb-4d34-a2ea-82b08204ca01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e50c510-e9f6-4935-a79b-274cd7eba461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1c79885-6840-45b8-9a4a-63b66e887bfc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dee43e3-14a2-4bdc-b9dd-706e3ce332f7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bf7fb66-4d16-41e8-9e01-242f04dbec69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64fb233-641b-4dd1-be67-a38fbd44c14e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856d07a-eabf-4b1b-a2e3-de678ac175cd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2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pstephan\LOCALS~1\Temp\articulate\presenter\imgtemp\h5qB3mme_files\slide0001_image001.pn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pstephan\LOCALS~1\Temp\articulate\presenter\imgtemp\yuzY6jBD_files\slide0001_image001.gif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b25d3a4-a5b3-4d39-8354-0a7b525df896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2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4356fea-a772-41b4-91d8-9a8a6ad97ac6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2399429-1985-4e73-bfa8-20ce4476af10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2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pstephan\LOCALS~1\Temp\articulate\presenter\imgtemp\4eC3Zm8W_files\slide0001_image001.pn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6a81545-0682-4b0d-a9d5-3568331f2365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3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pstephan\LOCALS~1\Temp\articulate\presenter\imgtemp\zdQLUDgp_files\slide0001_image001.jp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9c0e60e-ab9a-4385-8526-0ae780117731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ee4d932-ff56-418c-bda5-fb9fd5cc1b63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3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pstephan\LOCALS~1\Temp\articulate\presenter\imgtemp\CftgbxhZ_files\slide0001_image001.jp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d2d4f51-bd10-4556-a016-6d3203794d49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pstephan\LOCALS~1\Temp\articulate\presenter\imgtemp\WHlTe7pm_files\slide0001_image001.jp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a2e4a93-13c7-4ebb-8226-62b40ca45cd1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d87e60a-5030-4ef0-af09-8a06095d870b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pstephan\LOCALS~1\Temp\articulate\presenter\imgtemp\CCgJn4I1_files\slide0001_image001.jp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16686a8-fe10-4801-a306-f5cbd1f3ca8a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3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pstephan\LOCALS~1\Temp\articulate\presenter\imgtemp\GPMnHVyV_files\slide0001_image001.jp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0c97467-a715-411d-aee7-5752a5c4dffd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3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pstephan\LOCALS~1\Temp\articulate\presenter\imgtemp\sI42zT5W_files\slide0001_image001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c1b0500-223f-421a-9e67-6ea8294cc862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4"/>
</p:tagLst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109250" dir="3267739" algn="ctr" rotWithShape="0">
            <a:srgbClr val="333333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1314</Words>
  <Application>Microsoft Office PowerPoint</Application>
  <PresentationFormat>On-screen Show (4:3)</PresentationFormat>
  <Paragraphs>252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36</vt:i4>
      </vt:variant>
      <vt:variant>
        <vt:lpstr>Slide Titles</vt:lpstr>
      </vt:variant>
      <vt:variant>
        <vt:i4>36</vt:i4>
      </vt:variant>
    </vt:vector>
  </HeadingPairs>
  <TitlesOfParts>
    <vt:vector size="72" baseType="lpstr">
      <vt:lpstr>Layers</vt:lpstr>
      <vt:lpstr>1_Layers</vt:lpstr>
      <vt:lpstr>2_Layers</vt:lpstr>
      <vt:lpstr>3_Layers</vt:lpstr>
      <vt:lpstr>4_Layers</vt:lpstr>
      <vt:lpstr>5_Layers</vt:lpstr>
      <vt:lpstr>6_Layers</vt:lpstr>
      <vt:lpstr>7_Layers</vt:lpstr>
      <vt:lpstr>8_Layers</vt:lpstr>
      <vt:lpstr>9_Layers</vt:lpstr>
      <vt:lpstr>10_Layers</vt:lpstr>
      <vt:lpstr>11_Layers</vt:lpstr>
      <vt:lpstr>12_Layers</vt:lpstr>
      <vt:lpstr>13_Layers</vt:lpstr>
      <vt:lpstr>14_Layers</vt:lpstr>
      <vt:lpstr>15_Layers</vt:lpstr>
      <vt:lpstr>16_Layers</vt:lpstr>
      <vt:lpstr>17_Layers</vt:lpstr>
      <vt:lpstr>18_Layers</vt:lpstr>
      <vt:lpstr>19_Layers</vt:lpstr>
      <vt:lpstr>20_Layers</vt:lpstr>
      <vt:lpstr>21_Layers</vt:lpstr>
      <vt:lpstr>22_Layers</vt:lpstr>
      <vt:lpstr>23_Layers</vt:lpstr>
      <vt:lpstr>24_Layers</vt:lpstr>
      <vt:lpstr>25_Layers</vt:lpstr>
      <vt:lpstr>26_Layers</vt:lpstr>
      <vt:lpstr>27_Layers</vt:lpstr>
      <vt:lpstr>28_Layers</vt:lpstr>
      <vt:lpstr>29_Layers</vt:lpstr>
      <vt:lpstr>30_Layers</vt:lpstr>
      <vt:lpstr>31_Layers</vt:lpstr>
      <vt:lpstr>32_Layers</vt:lpstr>
      <vt:lpstr>33_Layers</vt:lpstr>
      <vt:lpstr>34_Layers</vt:lpstr>
      <vt:lpstr>35_Layers</vt:lpstr>
      <vt:lpstr>SEXUAL HARASSMENT BEHAVIOR PATTERNS </vt:lpstr>
      <vt:lpstr>SEXUAL HARASSMENT BEHAVIOR PATTERNS</vt:lpstr>
      <vt:lpstr>SEXUAL HARASSMENT BEHAVIOR PATTERNS</vt:lpstr>
      <vt:lpstr>SEXUAL HARASSMENT BEHAVIOR PATTERNS</vt:lpstr>
      <vt:lpstr>EXAMPLES OF SEXUAL HARASSMENT</vt:lpstr>
      <vt:lpstr>EXAMPLES OF SEXUAL HARASSMENT</vt:lpstr>
      <vt:lpstr>EXAMPLES OF SEXUAL HARASSMENT</vt:lpstr>
      <vt:lpstr>EXAMPLES OF SEXUAL HARASSMENT</vt:lpstr>
      <vt:lpstr>COMFORT ZONES</vt:lpstr>
      <vt:lpstr>COMFORT ZONES</vt:lpstr>
      <vt:lpstr>COMFORT ZONES (EXAMPLE)</vt:lpstr>
      <vt:lpstr>HOW DO YOU KNOW IF YOU ARE BEING SEXUALLY HARASSED? </vt:lpstr>
      <vt:lpstr>WHY SOME PEOPLE HESITATE IN TALKING ABOUT SEXUAL HARASSMENT SITUATIONS</vt:lpstr>
      <vt:lpstr>WHY SOME PEOPLE HESITATE IN TALKING ABOUT SEXUAL HARASSMENT SITUATIONS</vt:lpstr>
      <vt:lpstr>WHY SOME PEOPLE HESITATE IN TALKING ABOUT SEXUAL HARASSMENT SITUATIONS</vt:lpstr>
      <vt:lpstr>WHY SOME PEOPLE HESITATE IN TALKING ABOUT SEXUAL HARASSMENT SITUATIONS</vt:lpstr>
      <vt:lpstr>WHY SOME PEOPLE HESITATE IN TALKING ABOUT SEXUAL HARASSMENT SITUATIONS</vt:lpstr>
      <vt:lpstr>WHY SOME PEOPLE HESITATE IN TALKING ABOUT SEXUAL HARASSMENT SITUATIONS</vt:lpstr>
      <vt:lpstr>WHAT IF IT HAPPENS TO YOU? WAYS TO HANDLE SEXUAL HARASSMENT</vt:lpstr>
      <vt:lpstr>WHAT IF IT HAPPENS TO YOU? WAYS TO HANDLE SEXUAL HARASSMENT</vt:lpstr>
      <vt:lpstr>WHAT IF IT HAPPENS TO YOU? WAYS TO HANDLE SEXUAL HARASSMENT</vt:lpstr>
      <vt:lpstr>WHAT IF IT HAPPENS TO YOU? WAYS TO HANDLE SEXUAL HARASSMENT</vt:lpstr>
      <vt:lpstr>WHAT IF IT HAPPENS TO YOU? WAYS TO HANDLE SEXUAL HARASSMENT</vt:lpstr>
      <vt:lpstr>WHAT IF IT HAPPENS TO YOU? WAYS TO HANDLE SEXUAL HARASSMENT</vt:lpstr>
      <vt:lpstr>WHAT IF IT HAPPENS TO YOU? WAYS TO HANDLE SEXUAL HARASSMENT</vt:lpstr>
      <vt:lpstr>WHAT IF IT HAPPENS TO YOU? WAYS TO HANDLE SEXUAL HARASSMENT</vt:lpstr>
      <vt:lpstr>COMMUNICATION POINTS TO REMEMBER WHEN CONFRONTING A SEXUAL HARASSER </vt:lpstr>
      <vt:lpstr>COMMUNICATION POINTS TO REMEMBER WHEN CONFRONTING A SEXUAL HARASSER </vt:lpstr>
      <vt:lpstr>Filing a Charge</vt:lpstr>
      <vt:lpstr>GUIDELINES HOW NOT TO SEXUALLY HARASS OTHERS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HARASSMENT BEHAVIOR PATTERNS</dc:title>
  <dc:creator>pstephan</dc:creator>
  <cp:lastModifiedBy>Stephan, Paula</cp:lastModifiedBy>
  <cp:revision>4</cp:revision>
  <dcterms:created xsi:type="dcterms:W3CDTF">2011-08-04T23:31:00Z</dcterms:created>
  <dcterms:modified xsi:type="dcterms:W3CDTF">2013-06-18T16:44:08Z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Part 2 Sexual Harassment</vt:lpwstr>
  </property>
  <property fmtid="{D5CDD505-2E9C-101B-9397-08002B2CF9AE}" pid="4" name="ArticulateGUID">
    <vt:lpwstr>BED17B14-2B76-4DCD-BD1B-BB4DB440A509</vt:lpwstr>
  </property>
  <property fmtid="{D5CDD505-2E9C-101B-9397-08002B2CF9AE}" pid="5" name="ArticulateProjectFull">
    <vt:lpwstr>\\spensa\docs\pstephan\My Documents\Sexual Harassment\2013 w_o animation\Part 2 Sexual Harassment.ppta</vt:lpwstr>
  </property>
</Properties>
</file>